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4382" r:id="rId2"/>
    <p:sldId id="4388" r:id="rId3"/>
    <p:sldId id="4385" r:id="rId4"/>
    <p:sldId id="4387" r:id="rId5"/>
    <p:sldId id="257" r:id="rId6"/>
    <p:sldId id="605" r:id="rId7"/>
    <p:sldId id="606" r:id="rId8"/>
    <p:sldId id="258" r:id="rId9"/>
    <p:sldId id="430" r:id="rId10"/>
    <p:sldId id="608" r:id="rId11"/>
    <p:sldId id="617" r:id="rId12"/>
    <p:sldId id="260" r:id="rId13"/>
    <p:sldId id="262" r:id="rId14"/>
    <p:sldId id="265" r:id="rId15"/>
    <p:sldId id="264" r:id="rId16"/>
    <p:sldId id="266" r:id="rId17"/>
    <p:sldId id="607" r:id="rId18"/>
    <p:sldId id="279" r:id="rId19"/>
    <p:sldId id="609" r:id="rId20"/>
    <p:sldId id="432" r:id="rId21"/>
    <p:sldId id="433" r:id="rId22"/>
    <p:sldId id="597" r:id="rId23"/>
    <p:sldId id="598" r:id="rId24"/>
    <p:sldId id="4376" r:id="rId25"/>
    <p:sldId id="310" r:id="rId26"/>
    <p:sldId id="604" r:id="rId27"/>
    <p:sldId id="291" r:id="rId28"/>
    <p:sldId id="277" r:id="rId29"/>
    <p:sldId id="4377" r:id="rId30"/>
    <p:sldId id="4378" r:id="rId31"/>
    <p:sldId id="331" r:id="rId32"/>
    <p:sldId id="603" r:id="rId33"/>
    <p:sldId id="601" r:id="rId34"/>
    <p:sldId id="593" r:id="rId35"/>
    <p:sldId id="4384" r:id="rId36"/>
    <p:sldId id="4380" r:id="rId37"/>
    <p:sldId id="4381" r:id="rId38"/>
    <p:sldId id="616" r:id="rId39"/>
    <p:sldId id="602" r:id="rId40"/>
    <p:sldId id="306" r:id="rId41"/>
    <p:sldId id="267" r:id="rId42"/>
    <p:sldId id="431" r:id="rId43"/>
    <p:sldId id="288" r:id="rId44"/>
    <p:sldId id="289" r:id="rId45"/>
    <p:sldId id="290" r:id="rId46"/>
    <p:sldId id="268" r:id="rId47"/>
    <p:sldId id="285" r:id="rId48"/>
    <p:sldId id="610" r:id="rId49"/>
    <p:sldId id="611" r:id="rId50"/>
    <p:sldId id="613" r:id="rId51"/>
    <p:sldId id="614" r:id="rId52"/>
    <p:sldId id="615" r:id="rId53"/>
    <p:sldId id="286" r:id="rId54"/>
    <p:sldId id="287" r:id="rId55"/>
    <p:sldId id="275" r:id="rId56"/>
    <p:sldId id="276" r:id="rId57"/>
    <p:sldId id="304" r:id="rId58"/>
    <p:sldId id="269" r:id="rId59"/>
    <p:sldId id="313" r:id="rId60"/>
    <p:sldId id="305" r:id="rId61"/>
    <p:sldId id="316" r:id="rId62"/>
    <p:sldId id="779" r:id="rId63"/>
    <p:sldId id="788" r:id="rId64"/>
    <p:sldId id="786" r:id="rId65"/>
    <p:sldId id="309" r:id="rId66"/>
    <p:sldId id="4374" r:id="rId67"/>
    <p:sldId id="261" r:id="rId68"/>
    <p:sldId id="702" r:id="rId69"/>
    <p:sldId id="789" r:id="rId70"/>
    <p:sldId id="787" r:id="rId71"/>
    <p:sldId id="263" r:id="rId72"/>
    <p:sldId id="4372" r:id="rId73"/>
    <p:sldId id="4373" r:id="rId74"/>
    <p:sldId id="596" r:id="rId75"/>
    <p:sldId id="4383"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49D"/>
    <a:srgbClr val="002778"/>
    <a:srgbClr val="0022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50000"/>
    <p:restoredTop sz="91599"/>
  </p:normalViewPr>
  <p:slideViewPr>
    <p:cSldViewPr snapToGrid="0" snapToObjects="1">
      <p:cViewPr varScale="1">
        <p:scale>
          <a:sx n="95" d="100"/>
          <a:sy n="95" d="100"/>
        </p:scale>
        <p:origin x="1816" y="184"/>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A3B01-62C5-D448-8DB8-3DCF02082A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77005A-D1A2-164B-B5A6-2AA6E1C9F0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170364-7205-6C4E-AC10-A2A3129E9440}"/>
              </a:ext>
            </a:extLst>
          </p:cNvPr>
          <p:cNvSpPr>
            <a:spLocks noGrp="1"/>
          </p:cNvSpPr>
          <p:nvPr>
            <p:ph type="dt" sz="half" idx="10"/>
          </p:nvPr>
        </p:nvSpPr>
        <p:spPr/>
        <p:txBody>
          <a:bodyPr/>
          <a:lstStyle/>
          <a:p>
            <a:fld id="{BDD775E9-C930-6349-8665-5553C3067A19}" type="datetimeFigureOut">
              <a:rPr lang="en-US" smtClean="0"/>
              <a:t>5/28/21</a:t>
            </a:fld>
            <a:endParaRPr lang="en-US"/>
          </a:p>
        </p:txBody>
      </p:sp>
      <p:sp>
        <p:nvSpPr>
          <p:cNvPr id="5" name="Footer Placeholder 4">
            <a:extLst>
              <a:ext uri="{FF2B5EF4-FFF2-40B4-BE49-F238E27FC236}">
                <a16:creationId xmlns:a16="http://schemas.microsoft.com/office/drawing/2014/main" id="{5B481984-A338-BC4E-BAE0-C8BD42E515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C5E89B-DE47-C840-B334-23DDAEF96ED1}"/>
              </a:ext>
            </a:extLst>
          </p:cNvPr>
          <p:cNvSpPr>
            <a:spLocks noGrp="1"/>
          </p:cNvSpPr>
          <p:nvPr>
            <p:ph type="sldNum" sz="quarter" idx="12"/>
          </p:nvPr>
        </p:nvSpPr>
        <p:spPr/>
        <p:txBody>
          <a:bodyPr/>
          <a:lstStyle/>
          <a:p>
            <a:fld id="{002FB658-71DD-954C-A119-A13B09D0CFBA}" type="slidenum">
              <a:rPr lang="en-US" smtClean="0"/>
              <a:t>‹#›</a:t>
            </a:fld>
            <a:endParaRPr lang="en-US"/>
          </a:p>
        </p:txBody>
      </p:sp>
    </p:spTree>
    <p:extLst>
      <p:ext uri="{BB962C8B-B14F-4D97-AF65-F5344CB8AC3E}">
        <p14:creationId xmlns:p14="http://schemas.microsoft.com/office/powerpoint/2010/main" val="1197354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82A77-9027-224A-B5B3-0CD960AD67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48D364-8713-F44B-BAF5-520BD476CED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25D8D9-2F3D-124C-A9F3-21D8E7681078}"/>
              </a:ext>
            </a:extLst>
          </p:cNvPr>
          <p:cNvSpPr>
            <a:spLocks noGrp="1"/>
          </p:cNvSpPr>
          <p:nvPr>
            <p:ph type="dt" sz="half" idx="10"/>
          </p:nvPr>
        </p:nvSpPr>
        <p:spPr/>
        <p:txBody>
          <a:bodyPr/>
          <a:lstStyle/>
          <a:p>
            <a:fld id="{BDD775E9-C930-6349-8665-5553C3067A19}" type="datetimeFigureOut">
              <a:rPr lang="en-US" smtClean="0"/>
              <a:t>5/28/21</a:t>
            </a:fld>
            <a:endParaRPr lang="en-US"/>
          </a:p>
        </p:txBody>
      </p:sp>
      <p:sp>
        <p:nvSpPr>
          <p:cNvPr id="5" name="Footer Placeholder 4">
            <a:extLst>
              <a:ext uri="{FF2B5EF4-FFF2-40B4-BE49-F238E27FC236}">
                <a16:creationId xmlns:a16="http://schemas.microsoft.com/office/drawing/2014/main" id="{D0F32739-22CB-A646-ADC7-26BDA12CEA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A89111-E38B-4140-BC97-2BF11D0AA61A}"/>
              </a:ext>
            </a:extLst>
          </p:cNvPr>
          <p:cNvSpPr>
            <a:spLocks noGrp="1"/>
          </p:cNvSpPr>
          <p:nvPr>
            <p:ph type="sldNum" sz="quarter" idx="12"/>
          </p:nvPr>
        </p:nvSpPr>
        <p:spPr/>
        <p:txBody>
          <a:bodyPr/>
          <a:lstStyle/>
          <a:p>
            <a:fld id="{002FB658-71DD-954C-A119-A13B09D0CFBA}" type="slidenum">
              <a:rPr lang="en-US" smtClean="0"/>
              <a:t>‹#›</a:t>
            </a:fld>
            <a:endParaRPr lang="en-US"/>
          </a:p>
        </p:txBody>
      </p:sp>
    </p:spTree>
    <p:extLst>
      <p:ext uri="{BB962C8B-B14F-4D97-AF65-F5344CB8AC3E}">
        <p14:creationId xmlns:p14="http://schemas.microsoft.com/office/powerpoint/2010/main" val="3008158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3E7663-4E51-9D44-ACC7-3B84890A550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5E30679-4978-2A4C-AEBB-3A0C34E3024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F51029-0F82-F749-A339-3FA37B5263D3}"/>
              </a:ext>
            </a:extLst>
          </p:cNvPr>
          <p:cNvSpPr>
            <a:spLocks noGrp="1"/>
          </p:cNvSpPr>
          <p:nvPr>
            <p:ph type="dt" sz="half" idx="10"/>
          </p:nvPr>
        </p:nvSpPr>
        <p:spPr/>
        <p:txBody>
          <a:bodyPr/>
          <a:lstStyle/>
          <a:p>
            <a:fld id="{BDD775E9-C930-6349-8665-5553C3067A19}" type="datetimeFigureOut">
              <a:rPr lang="en-US" smtClean="0"/>
              <a:t>5/28/21</a:t>
            </a:fld>
            <a:endParaRPr lang="en-US"/>
          </a:p>
        </p:txBody>
      </p:sp>
      <p:sp>
        <p:nvSpPr>
          <p:cNvPr id="5" name="Footer Placeholder 4">
            <a:extLst>
              <a:ext uri="{FF2B5EF4-FFF2-40B4-BE49-F238E27FC236}">
                <a16:creationId xmlns:a16="http://schemas.microsoft.com/office/drawing/2014/main" id="{63AA891E-0FAE-7044-B236-1F028DC706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BECD69-4C6B-4B4A-BFAB-A4801491E1C1}"/>
              </a:ext>
            </a:extLst>
          </p:cNvPr>
          <p:cNvSpPr>
            <a:spLocks noGrp="1"/>
          </p:cNvSpPr>
          <p:nvPr>
            <p:ph type="sldNum" sz="quarter" idx="12"/>
          </p:nvPr>
        </p:nvSpPr>
        <p:spPr/>
        <p:txBody>
          <a:bodyPr/>
          <a:lstStyle/>
          <a:p>
            <a:fld id="{002FB658-71DD-954C-A119-A13B09D0CFBA}" type="slidenum">
              <a:rPr lang="en-US" smtClean="0"/>
              <a:t>‹#›</a:t>
            </a:fld>
            <a:endParaRPr lang="en-US"/>
          </a:p>
        </p:txBody>
      </p:sp>
    </p:spTree>
    <p:extLst>
      <p:ext uri="{BB962C8B-B14F-4D97-AF65-F5344CB8AC3E}">
        <p14:creationId xmlns:p14="http://schemas.microsoft.com/office/powerpoint/2010/main" val="428810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E578C-A316-E54E-8148-C945119D33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E39B55-0490-E946-A8E3-028374BD67F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9382B5-5805-C34E-84A6-E46647AA5110}"/>
              </a:ext>
            </a:extLst>
          </p:cNvPr>
          <p:cNvSpPr>
            <a:spLocks noGrp="1"/>
          </p:cNvSpPr>
          <p:nvPr>
            <p:ph type="dt" sz="half" idx="10"/>
          </p:nvPr>
        </p:nvSpPr>
        <p:spPr/>
        <p:txBody>
          <a:bodyPr/>
          <a:lstStyle/>
          <a:p>
            <a:fld id="{BDD775E9-C930-6349-8665-5553C3067A19}" type="datetimeFigureOut">
              <a:rPr lang="en-US" smtClean="0"/>
              <a:t>5/28/21</a:t>
            </a:fld>
            <a:endParaRPr lang="en-US"/>
          </a:p>
        </p:txBody>
      </p:sp>
      <p:sp>
        <p:nvSpPr>
          <p:cNvPr id="5" name="Footer Placeholder 4">
            <a:extLst>
              <a:ext uri="{FF2B5EF4-FFF2-40B4-BE49-F238E27FC236}">
                <a16:creationId xmlns:a16="http://schemas.microsoft.com/office/drawing/2014/main" id="{309D6488-D88D-8346-9345-74F3A89810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89F791-8F39-4A46-AB41-E2CA9810958B}"/>
              </a:ext>
            </a:extLst>
          </p:cNvPr>
          <p:cNvSpPr>
            <a:spLocks noGrp="1"/>
          </p:cNvSpPr>
          <p:nvPr>
            <p:ph type="sldNum" sz="quarter" idx="12"/>
          </p:nvPr>
        </p:nvSpPr>
        <p:spPr/>
        <p:txBody>
          <a:bodyPr/>
          <a:lstStyle/>
          <a:p>
            <a:fld id="{002FB658-71DD-954C-A119-A13B09D0CFBA}" type="slidenum">
              <a:rPr lang="en-US" smtClean="0"/>
              <a:t>‹#›</a:t>
            </a:fld>
            <a:endParaRPr lang="en-US"/>
          </a:p>
        </p:txBody>
      </p:sp>
    </p:spTree>
    <p:extLst>
      <p:ext uri="{BB962C8B-B14F-4D97-AF65-F5344CB8AC3E}">
        <p14:creationId xmlns:p14="http://schemas.microsoft.com/office/powerpoint/2010/main" val="2894000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C3B39-682C-0549-8151-2FF1A3CC1B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FF9A0C-398D-A044-93D8-D267249CFF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032DB61-215B-034D-9A86-DF23237C0601}"/>
              </a:ext>
            </a:extLst>
          </p:cNvPr>
          <p:cNvSpPr>
            <a:spLocks noGrp="1"/>
          </p:cNvSpPr>
          <p:nvPr>
            <p:ph type="dt" sz="half" idx="10"/>
          </p:nvPr>
        </p:nvSpPr>
        <p:spPr/>
        <p:txBody>
          <a:bodyPr/>
          <a:lstStyle/>
          <a:p>
            <a:fld id="{BDD775E9-C930-6349-8665-5553C3067A19}" type="datetimeFigureOut">
              <a:rPr lang="en-US" smtClean="0"/>
              <a:t>5/28/21</a:t>
            </a:fld>
            <a:endParaRPr lang="en-US"/>
          </a:p>
        </p:txBody>
      </p:sp>
      <p:sp>
        <p:nvSpPr>
          <p:cNvPr id="5" name="Footer Placeholder 4">
            <a:extLst>
              <a:ext uri="{FF2B5EF4-FFF2-40B4-BE49-F238E27FC236}">
                <a16:creationId xmlns:a16="http://schemas.microsoft.com/office/drawing/2014/main" id="{1D79CA16-EC37-7C4D-AD74-4EF85D6C7F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0633D2-E552-AC44-8187-5EB09B7A332A}"/>
              </a:ext>
            </a:extLst>
          </p:cNvPr>
          <p:cNvSpPr>
            <a:spLocks noGrp="1"/>
          </p:cNvSpPr>
          <p:nvPr>
            <p:ph type="sldNum" sz="quarter" idx="12"/>
          </p:nvPr>
        </p:nvSpPr>
        <p:spPr/>
        <p:txBody>
          <a:bodyPr/>
          <a:lstStyle/>
          <a:p>
            <a:fld id="{002FB658-71DD-954C-A119-A13B09D0CFBA}" type="slidenum">
              <a:rPr lang="en-US" smtClean="0"/>
              <a:t>‹#›</a:t>
            </a:fld>
            <a:endParaRPr lang="en-US"/>
          </a:p>
        </p:txBody>
      </p:sp>
    </p:spTree>
    <p:extLst>
      <p:ext uri="{BB962C8B-B14F-4D97-AF65-F5344CB8AC3E}">
        <p14:creationId xmlns:p14="http://schemas.microsoft.com/office/powerpoint/2010/main" val="720390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44405-7213-C345-9E1C-00689BE3CB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1CD8F4-5B09-E648-8DF3-65C8052424B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B41F4C-AAC8-8448-80F2-5DFD5FEECB2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E3A1F6-D8C3-3946-8078-E14CD43774B0}"/>
              </a:ext>
            </a:extLst>
          </p:cNvPr>
          <p:cNvSpPr>
            <a:spLocks noGrp="1"/>
          </p:cNvSpPr>
          <p:nvPr>
            <p:ph type="dt" sz="half" idx="10"/>
          </p:nvPr>
        </p:nvSpPr>
        <p:spPr/>
        <p:txBody>
          <a:bodyPr/>
          <a:lstStyle/>
          <a:p>
            <a:fld id="{BDD775E9-C930-6349-8665-5553C3067A19}" type="datetimeFigureOut">
              <a:rPr lang="en-US" smtClean="0"/>
              <a:t>5/28/21</a:t>
            </a:fld>
            <a:endParaRPr lang="en-US"/>
          </a:p>
        </p:txBody>
      </p:sp>
      <p:sp>
        <p:nvSpPr>
          <p:cNvPr id="6" name="Footer Placeholder 5">
            <a:extLst>
              <a:ext uri="{FF2B5EF4-FFF2-40B4-BE49-F238E27FC236}">
                <a16:creationId xmlns:a16="http://schemas.microsoft.com/office/drawing/2014/main" id="{E98FED02-CB52-C14B-AD00-F2BDF5BE8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2EBFD6-9FCD-514F-80AD-0FB1ACB42A8C}"/>
              </a:ext>
            </a:extLst>
          </p:cNvPr>
          <p:cNvSpPr>
            <a:spLocks noGrp="1"/>
          </p:cNvSpPr>
          <p:nvPr>
            <p:ph type="sldNum" sz="quarter" idx="12"/>
          </p:nvPr>
        </p:nvSpPr>
        <p:spPr/>
        <p:txBody>
          <a:bodyPr/>
          <a:lstStyle/>
          <a:p>
            <a:fld id="{002FB658-71DD-954C-A119-A13B09D0CFBA}" type="slidenum">
              <a:rPr lang="en-US" smtClean="0"/>
              <a:t>‹#›</a:t>
            </a:fld>
            <a:endParaRPr lang="en-US"/>
          </a:p>
        </p:txBody>
      </p:sp>
    </p:spTree>
    <p:extLst>
      <p:ext uri="{BB962C8B-B14F-4D97-AF65-F5344CB8AC3E}">
        <p14:creationId xmlns:p14="http://schemas.microsoft.com/office/powerpoint/2010/main" val="3299943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250AF-9AEC-5946-8FA3-98B2E548E4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60074C-5968-3E49-A1ED-EF83B2EB84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336EB57-1921-C344-9609-5A44A87CF75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FE860F-9E34-1341-B660-A7619D1E09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44B1E46-DD84-8D49-B333-1F11CDCC68E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97477B-FFAA-CF41-A2C4-35967A1800EF}"/>
              </a:ext>
            </a:extLst>
          </p:cNvPr>
          <p:cNvSpPr>
            <a:spLocks noGrp="1"/>
          </p:cNvSpPr>
          <p:nvPr>
            <p:ph type="dt" sz="half" idx="10"/>
          </p:nvPr>
        </p:nvSpPr>
        <p:spPr/>
        <p:txBody>
          <a:bodyPr/>
          <a:lstStyle/>
          <a:p>
            <a:fld id="{BDD775E9-C930-6349-8665-5553C3067A19}" type="datetimeFigureOut">
              <a:rPr lang="en-US" smtClean="0"/>
              <a:t>5/28/21</a:t>
            </a:fld>
            <a:endParaRPr lang="en-US"/>
          </a:p>
        </p:txBody>
      </p:sp>
      <p:sp>
        <p:nvSpPr>
          <p:cNvPr id="8" name="Footer Placeholder 7">
            <a:extLst>
              <a:ext uri="{FF2B5EF4-FFF2-40B4-BE49-F238E27FC236}">
                <a16:creationId xmlns:a16="http://schemas.microsoft.com/office/drawing/2014/main" id="{89DD1A4E-41C2-9345-970C-802CB3B928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57A5CB-D06F-E543-BA33-F3E49D8D22F0}"/>
              </a:ext>
            </a:extLst>
          </p:cNvPr>
          <p:cNvSpPr>
            <a:spLocks noGrp="1"/>
          </p:cNvSpPr>
          <p:nvPr>
            <p:ph type="sldNum" sz="quarter" idx="12"/>
          </p:nvPr>
        </p:nvSpPr>
        <p:spPr/>
        <p:txBody>
          <a:bodyPr/>
          <a:lstStyle/>
          <a:p>
            <a:fld id="{002FB658-71DD-954C-A119-A13B09D0CFBA}" type="slidenum">
              <a:rPr lang="en-US" smtClean="0"/>
              <a:t>‹#›</a:t>
            </a:fld>
            <a:endParaRPr lang="en-US"/>
          </a:p>
        </p:txBody>
      </p:sp>
    </p:spTree>
    <p:extLst>
      <p:ext uri="{BB962C8B-B14F-4D97-AF65-F5344CB8AC3E}">
        <p14:creationId xmlns:p14="http://schemas.microsoft.com/office/powerpoint/2010/main" val="1066024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DFB5C-E067-2B4F-BC9C-710908B7B3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C2BE1C-8E96-9744-9159-145C5D50AEBB}"/>
              </a:ext>
            </a:extLst>
          </p:cNvPr>
          <p:cNvSpPr>
            <a:spLocks noGrp="1"/>
          </p:cNvSpPr>
          <p:nvPr>
            <p:ph type="dt" sz="half" idx="10"/>
          </p:nvPr>
        </p:nvSpPr>
        <p:spPr/>
        <p:txBody>
          <a:bodyPr/>
          <a:lstStyle/>
          <a:p>
            <a:fld id="{BDD775E9-C930-6349-8665-5553C3067A19}" type="datetimeFigureOut">
              <a:rPr lang="en-US" smtClean="0"/>
              <a:t>5/28/21</a:t>
            </a:fld>
            <a:endParaRPr lang="en-US"/>
          </a:p>
        </p:txBody>
      </p:sp>
      <p:sp>
        <p:nvSpPr>
          <p:cNvPr id="4" name="Footer Placeholder 3">
            <a:extLst>
              <a:ext uri="{FF2B5EF4-FFF2-40B4-BE49-F238E27FC236}">
                <a16:creationId xmlns:a16="http://schemas.microsoft.com/office/drawing/2014/main" id="{BAB94773-727E-9245-8195-C147D7AAA33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FE9E69-5598-4D4D-8E23-AF80C1DB324E}"/>
              </a:ext>
            </a:extLst>
          </p:cNvPr>
          <p:cNvSpPr>
            <a:spLocks noGrp="1"/>
          </p:cNvSpPr>
          <p:nvPr>
            <p:ph type="sldNum" sz="quarter" idx="12"/>
          </p:nvPr>
        </p:nvSpPr>
        <p:spPr/>
        <p:txBody>
          <a:bodyPr/>
          <a:lstStyle/>
          <a:p>
            <a:fld id="{002FB658-71DD-954C-A119-A13B09D0CFBA}" type="slidenum">
              <a:rPr lang="en-US" smtClean="0"/>
              <a:t>‹#›</a:t>
            </a:fld>
            <a:endParaRPr lang="en-US"/>
          </a:p>
        </p:txBody>
      </p:sp>
    </p:spTree>
    <p:extLst>
      <p:ext uri="{BB962C8B-B14F-4D97-AF65-F5344CB8AC3E}">
        <p14:creationId xmlns:p14="http://schemas.microsoft.com/office/powerpoint/2010/main" val="3746952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B2D196-25FA-7F41-86D6-92AB28EEA7CA}"/>
              </a:ext>
            </a:extLst>
          </p:cNvPr>
          <p:cNvSpPr>
            <a:spLocks noGrp="1"/>
          </p:cNvSpPr>
          <p:nvPr>
            <p:ph type="dt" sz="half" idx="10"/>
          </p:nvPr>
        </p:nvSpPr>
        <p:spPr/>
        <p:txBody>
          <a:bodyPr/>
          <a:lstStyle/>
          <a:p>
            <a:fld id="{BDD775E9-C930-6349-8665-5553C3067A19}" type="datetimeFigureOut">
              <a:rPr lang="en-US" smtClean="0"/>
              <a:t>5/28/21</a:t>
            </a:fld>
            <a:endParaRPr lang="en-US"/>
          </a:p>
        </p:txBody>
      </p:sp>
      <p:sp>
        <p:nvSpPr>
          <p:cNvPr id="3" name="Footer Placeholder 2">
            <a:extLst>
              <a:ext uri="{FF2B5EF4-FFF2-40B4-BE49-F238E27FC236}">
                <a16:creationId xmlns:a16="http://schemas.microsoft.com/office/drawing/2014/main" id="{057D8364-8E13-9F40-A534-21ADCC45DA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AEBF7A7-473B-9540-A68A-275C224EF315}"/>
              </a:ext>
            </a:extLst>
          </p:cNvPr>
          <p:cNvSpPr>
            <a:spLocks noGrp="1"/>
          </p:cNvSpPr>
          <p:nvPr>
            <p:ph type="sldNum" sz="quarter" idx="12"/>
          </p:nvPr>
        </p:nvSpPr>
        <p:spPr/>
        <p:txBody>
          <a:bodyPr/>
          <a:lstStyle/>
          <a:p>
            <a:fld id="{002FB658-71DD-954C-A119-A13B09D0CFBA}" type="slidenum">
              <a:rPr lang="en-US" smtClean="0"/>
              <a:t>‹#›</a:t>
            </a:fld>
            <a:endParaRPr lang="en-US"/>
          </a:p>
        </p:txBody>
      </p:sp>
    </p:spTree>
    <p:extLst>
      <p:ext uri="{BB962C8B-B14F-4D97-AF65-F5344CB8AC3E}">
        <p14:creationId xmlns:p14="http://schemas.microsoft.com/office/powerpoint/2010/main" val="357472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1093C-AB5C-B544-B4E4-711BCCDEDF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9F3A3F2-A516-E04E-B34B-F57F6A927D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26082-E95B-BC49-88BE-967431F503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ED048A4-5B0B-1A47-A02B-0154D38E78AD}"/>
              </a:ext>
            </a:extLst>
          </p:cNvPr>
          <p:cNvSpPr>
            <a:spLocks noGrp="1"/>
          </p:cNvSpPr>
          <p:nvPr>
            <p:ph type="dt" sz="half" idx="10"/>
          </p:nvPr>
        </p:nvSpPr>
        <p:spPr/>
        <p:txBody>
          <a:bodyPr/>
          <a:lstStyle/>
          <a:p>
            <a:fld id="{BDD775E9-C930-6349-8665-5553C3067A19}" type="datetimeFigureOut">
              <a:rPr lang="en-US" smtClean="0"/>
              <a:t>5/28/21</a:t>
            </a:fld>
            <a:endParaRPr lang="en-US"/>
          </a:p>
        </p:txBody>
      </p:sp>
      <p:sp>
        <p:nvSpPr>
          <p:cNvPr id="6" name="Footer Placeholder 5">
            <a:extLst>
              <a:ext uri="{FF2B5EF4-FFF2-40B4-BE49-F238E27FC236}">
                <a16:creationId xmlns:a16="http://schemas.microsoft.com/office/drawing/2014/main" id="{F9A1D5EE-3DC4-6445-8B4A-E03C281C0E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A80D19-FE2C-AD40-BD4D-6E7BD7F42C51}"/>
              </a:ext>
            </a:extLst>
          </p:cNvPr>
          <p:cNvSpPr>
            <a:spLocks noGrp="1"/>
          </p:cNvSpPr>
          <p:nvPr>
            <p:ph type="sldNum" sz="quarter" idx="12"/>
          </p:nvPr>
        </p:nvSpPr>
        <p:spPr/>
        <p:txBody>
          <a:bodyPr/>
          <a:lstStyle/>
          <a:p>
            <a:fld id="{002FB658-71DD-954C-A119-A13B09D0CFBA}" type="slidenum">
              <a:rPr lang="en-US" smtClean="0"/>
              <a:t>‹#›</a:t>
            </a:fld>
            <a:endParaRPr lang="en-US"/>
          </a:p>
        </p:txBody>
      </p:sp>
    </p:spTree>
    <p:extLst>
      <p:ext uri="{BB962C8B-B14F-4D97-AF65-F5344CB8AC3E}">
        <p14:creationId xmlns:p14="http://schemas.microsoft.com/office/powerpoint/2010/main" val="2665522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2D25D-CA57-B34A-AB89-5E9C5B01F8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659AB5-863C-F54B-B3D1-CE9C219221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037895-44CA-F847-A322-7CC2E8478D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760DE55-8F3E-FF42-8CF5-AB46E2D8D7EF}"/>
              </a:ext>
            </a:extLst>
          </p:cNvPr>
          <p:cNvSpPr>
            <a:spLocks noGrp="1"/>
          </p:cNvSpPr>
          <p:nvPr>
            <p:ph type="dt" sz="half" idx="10"/>
          </p:nvPr>
        </p:nvSpPr>
        <p:spPr/>
        <p:txBody>
          <a:bodyPr/>
          <a:lstStyle/>
          <a:p>
            <a:fld id="{BDD775E9-C930-6349-8665-5553C3067A19}" type="datetimeFigureOut">
              <a:rPr lang="en-US" smtClean="0"/>
              <a:t>5/28/21</a:t>
            </a:fld>
            <a:endParaRPr lang="en-US"/>
          </a:p>
        </p:txBody>
      </p:sp>
      <p:sp>
        <p:nvSpPr>
          <p:cNvPr id="6" name="Footer Placeholder 5">
            <a:extLst>
              <a:ext uri="{FF2B5EF4-FFF2-40B4-BE49-F238E27FC236}">
                <a16:creationId xmlns:a16="http://schemas.microsoft.com/office/drawing/2014/main" id="{65FAD511-41CB-2946-A34C-0F64D1EFF3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85274F-6350-5847-BCA9-1CAED878EA7B}"/>
              </a:ext>
            </a:extLst>
          </p:cNvPr>
          <p:cNvSpPr>
            <a:spLocks noGrp="1"/>
          </p:cNvSpPr>
          <p:nvPr>
            <p:ph type="sldNum" sz="quarter" idx="12"/>
          </p:nvPr>
        </p:nvSpPr>
        <p:spPr/>
        <p:txBody>
          <a:bodyPr/>
          <a:lstStyle/>
          <a:p>
            <a:fld id="{002FB658-71DD-954C-A119-A13B09D0CFBA}" type="slidenum">
              <a:rPr lang="en-US" smtClean="0"/>
              <a:t>‹#›</a:t>
            </a:fld>
            <a:endParaRPr lang="en-US"/>
          </a:p>
        </p:txBody>
      </p:sp>
    </p:spTree>
    <p:extLst>
      <p:ext uri="{BB962C8B-B14F-4D97-AF65-F5344CB8AC3E}">
        <p14:creationId xmlns:p14="http://schemas.microsoft.com/office/powerpoint/2010/main" val="4059779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DA8EF5-26CD-E64E-B4F8-DE80A45B0C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91C250-2946-1143-B786-D0A50CDD78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1E1CD0-4806-3548-8D63-7F8D292705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D775E9-C930-6349-8665-5553C3067A19}" type="datetimeFigureOut">
              <a:rPr lang="en-US" smtClean="0"/>
              <a:t>5/28/21</a:t>
            </a:fld>
            <a:endParaRPr lang="en-US"/>
          </a:p>
        </p:txBody>
      </p:sp>
      <p:sp>
        <p:nvSpPr>
          <p:cNvPr id="5" name="Footer Placeholder 4">
            <a:extLst>
              <a:ext uri="{FF2B5EF4-FFF2-40B4-BE49-F238E27FC236}">
                <a16:creationId xmlns:a16="http://schemas.microsoft.com/office/drawing/2014/main" id="{425EE700-2967-AD40-ABEC-82683E13BD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13FAB90-34D6-2B4F-A560-F77DEE8F87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2FB658-71DD-954C-A119-A13B09D0CFBA}" type="slidenum">
              <a:rPr lang="en-US" smtClean="0"/>
              <a:t>‹#›</a:t>
            </a:fld>
            <a:endParaRPr lang="en-US"/>
          </a:p>
        </p:txBody>
      </p:sp>
    </p:spTree>
    <p:extLst>
      <p:ext uri="{BB962C8B-B14F-4D97-AF65-F5344CB8AC3E}">
        <p14:creationId xmlns:p14="http://schemas.microsoft.com/office/powerpoint/2010/main" val="40590832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G"/></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hyperlink" Target="https://www.ncbi.nlm.nih.gov/pubmed/26993096"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B02DD-3E86-B042-9AB8-05C4F0C59E8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C2C17D0-2497-8F42-83AF-BFEF6C6C82A0}"/>
              </a:ext>
            </a:extLst>
          </p:cNvPr>
          <p:cNvPicPr>
            <a:picLocks noGrp="1" noChangeAspect="1"/>
          </p:cNvPicPr>
          <p:nvPr>
            <p:ph idx="1"/>
          </p:nvPr>
        </p:nvPicPr>
        <p:blipFill>
          <a:blip r:embed="rId2"/>
          <a:stretch>
            <a:fillRect/>
          </a:stretch>
        </p:blipFill>
        <p:spPr>
          <a:xfrm>
            <a:off x="0" y="-1"/>
            <a:ext cx="12192000" cy="6858001"/>
          </a:xfrm>
        </p:spPr>
      </p:pic>
    </p:spTree>
    <p:extLst>
      <p:ext uri="{BB962C8B-B14F-4D97-AF65-F5344CB8AC3E}">
        <p14:creationId xmlns:p14="http://schemas.microsoft.com/office/powerpoint/2010/main" val="33715216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C2BF6A-FC4F-3042-B055-D4BF98DF3077}"/>
              </a:ext>
            </a:extLst>
          </p:cNvPr>
          <p:cNvSpPr>
            <a:spLocks noGrp="1"/>
          </p:cNvSpPr>
          <p:nvPr>
            <p:ph idx="1"/>
          </p:nvPr>
        </p:nvSpPr>
        <p:spPr>
          <a:xfrm>
            <a:off x="442913" y="842963"/>
            <a:ext cx="11430000" cy="5334000"/>
          </a:xfrm>
        </p:spPr>
        <p:txBody>
          <a:bodyPr>
            <a:normAutofit/>
          </a:bodyPr>
          <a:lstStyle/>
          <a:p>
            <a:r>
              <a:rPr lang="en-US" dirty="0"/>
              <a:t>She was on prednisolone 10mg/d for 3 years, and discontinued the AZA due to nausea and vertigo, and 5ASA change with Sulfasalazine 3g/d</a:t>
            </a:r>
          </a:p>
          <a:p>
            <a:r>
              <a:rPr lang="en-US" dirty="0"/>
              <a:t>The patient presents with bloody diarrhea 4-5times daily, abdominal cramp, and large joint pain, LBP</a:t>
            </a:r>
          </a:p>
          <a:p>
            <a:r>
              <a:rPr lang="en-US" dirty="0" err="1"/>
              <a:t>Hb</a:t>
            </a:r>
            <a:r>
              <a:rPr lang="en-US" dirty="0"/>
              <a:t>; 10.5  CRP; 45  LFT; Normal  C-diff; Negative</a:t>
            </a:r>
          </a:p>
          <a:p>
            <a:endParaRPr lang="en-US" dirty="0">
              <a:solidFill>
                <a:srgbClr val="002060"/>
              </a:solidFill>
            </a:endParaRPr>
          </a:p>
          <a:p>
            <a:endParaRPr lang="en-US" dirty="0"/>
          </a:p>
        </p:txBody>
      </p:sp>
    </p:spTree>
    <p:extLst>
      <p:ext uri="{BB962C8B-B14F-4D97-AF65-F5344CB8AC3E}">
        <p14:creationId xmlns:p14="http://schemas.microsoft.com/office/powerpoint/2010/main" val="1050270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23461D-A1C4-3446-8672-7E7F3368F29B}"/>
              </a:ext>
            </a:extLst>
          </p:cNvPr>
          <p:cNvSpPr>
            <a:spLocks noGrp="1"/>
          </p:cNvSpPr>
          <p:nvPr>
            <p:ph idx="1"/>
          </p:nvPr>
        </p:nvSpPr>
        <p:spPr>
          <a:xfrm>
            <a:off x="470647" y="605118"/>
            <a:ext cx="10883153" cy="5571845"/>
          </a:xfrm>
        </p:spPr>
        <p:txBody>
          <a:bodyPr/>
          <a:lstStyle/>
          <a:p>
            <a:pPr marL="0" indent="0">
              <a:buNone/>
            </a:pPr>
            <a:r>
              <a:rPr lang="en-US" sz="3500" b="1" dirty="0">
                <a:solidFill>
                  <a:srgbClr val="00349D"/>
                </a:solidFill>
              </a:rPr>
              <a:t>Q; 3</a:t>
            </a:r>
          </a:p>
          <a:p>
            <a:pPr marL="0" indent="0">
              <a:buNone/>
            </a:pPr>
            <a:r>
              <a:rPr lang="en-US" sz="3500" b="1" dirty="0">
                <a:solidFill>
                  <a:srgbClr val="00349D"/>
                </a:solidFill>
              </a:rPr>
              <a:t>What do you advise to her?</a:t>
            </a:r>
          </a:p>
          <a:p>
            <a:pPr marL="0" indent="0">
              <a:buNone/>
            </a:pPr>
            <a:r>
              <a:rPr lang="en-US" dirty="0">
                <a:solidFill>
                  <a:srgbClr val="00349D"/>
                </a:solidFill>
              </a:rPr>
              <a:t>1-Colonoscopy</a:t>
            </a:r>
          </a:p>
          <a:p>
            <a:pPr marL="0" indent="0">
              <a:buNone/>
            </a:pPr>
            <a:r>
              <a:rPr lang="en-US" dirty="0">
                <a:solidFill>
                  <a:srgbClr val="00349D"/>
                </a:solidFill>
              </a:rPr>
              <a:t>2-MRE</a:t>
            </a:r>
          </a:p>
          <a:p>
            <a:pPr marL="0" indent="0">
              <a:buNone/>
            </a:pPr>
            <a:r>
              <a:rPr lang="en-US" dirty="0">
                <a:solidFill>
                  <a:srgbClr val="00349D"/>
                </a:solidFill>
              </a:rPr>
              <a:t>3-Prednisolone 50mg/d, 6-MP 50mg/d</a:t>
            </a:r>
          </a:p>
          <a:p>
            <a:pPr marL="0" indent="0">
              <a:buNone/>
            </a:pPr>
            <a:r>
              <a:rPr lang="en-US" dirty="0">
                <a:solidFill>
                  <a:srgbClr val="00349D"/>
                </a:solidFill>
              </a:rPr>
              <a:t>4-Budesonide 9mg/d</a:t>
            </a:r>
          </a:p>
          <a:p>
            <a:pPr marL="0" indent="0">
              <a:buNone/>
            </a:pPr>
            <a:r>
              <a:rPr lang="en-US" dirty="0">
                <a:solidFill>
                  <a:srgbClr val="00349D"/>
                </a:solidFill>
              </a:rPr>
              <a:t>5-Anti-TNF </a:t>
            </a:r>
          </a:p>
          <a:p>
            <a:endParaRPr lang="en-US" dirty="0"/>
          </a:p>
        </p:txBody>
      </p:sp>
    </p:spTree>
    <p:extLst>
      <p:ext uri="{BB962C8B-B14F-4D97-AF65-F5344CB8AC3E}">
        <p14:creationId xmlns:p14="http://schemas.microsoft.com/office/powerpoint/2010/main" val="1629548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7D60BF5-8C5B-B942-862E-3638E3BD487D}"/>
              </a:ext>
            </a:extLst>
          </p:cNvPr>
          <p:cNvPicPr>
            <a:picLocks noGrp="1" noChangeAspect="1"/>
          </p:cNvPicPr>
          <p:nvPr>
            <p:ph idx="1"/>
          </p:nvPr>
        </p:nvPicPr>
        <p:blipFill>
          <a:blip r:embed="rId2"/>
          <a:stretch>
            <a:fillRect/>
          </a:stretch>
        </p:blipFill>
        <p:spPr>
          <a:xfrm>
            <a:off x="-1" y="1239043"/>
            <a:ext cx="12192001" cy="3908643"/>
          </a:xfrm>
        </p:spPr>
      </p:pic>
    </p:spTree>
    <p:extLst>
      <p:ext uri="{BB962C8B-B14F-4D97-AF65-F5344CB8AC3E}">
        <p14:creationId xmlns:p14="http://schemas.microsoft.com/office/powerpoint/2010/main" val="4539840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34AEF-EBA5-8F43-8034-F7661DC440A5}"/>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5B25E887-8A13-B54C-96E2-898503F378FB}"/>
              </a:ext>
            </a:extLst>
          </p:cNvPr>
          <p:cNvPicPr>
            <a:picLocks noGrp="1" noChangeAspect="1"/>
          </p:cNvPicPr>
          <p:nvPr>
            <p:ph idx="1"/>
          </p:nvPr>
        </p:nvPicPr>
        <p:blipFill>
          <a:blip r:embed="rId2">
            <a:extLst>
              <a:ext uri="{BEBA8EAE-BF5A-486C-A8C5-ECC9F3942E4B}">
                <a14:imgProps xmlns:a14="http://schemas.microsoft.com/office/drawing/2010/main">
                  <a14:imgLayer>
                    <a14:imgEffect>
                      <a14:brightnessContrast bright="-20000" contrast="20000"/>
                    </a14:imgEffect>
                  </a14:imgLayer>
                </a14:imgProps>
              </a:ext>
            </a:extLst>
          </a:blip>
          <a:stretch>
            <a:fillRect/>
          </a:stretch>
        </p:blipFill>
        <p:spPr>
          <a:xfrm>
            <a:off x="838200" y="198303"/>
            <a:ext cx="10515600" cy="6233494"/>
          </a:xfrm>
        </p:spPr>
      </p:pic>
    </p:spTree>
    <p:extLst>
      <p:ext uri="{BB962C8B-B14F-4D97-AF65-F5344CB8AC3E}">
        <p14:creationId xmlns:p14="http://schemas.microsoft.com/office/powerpoint/2010/main" val="1465529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0FB70F-4C7B-4B4A-B272-84790A9DC3D6}"/>
              </a:ext>
            </a:extLst>
          </p:cNvPr>
          <p:cNvSpPr>
            <a:spLocks noGrp="1"/>
          </p:cNvSpPr>
          <p:nvPr>
            <p:ph idx="1"/>
          </p:nvPr>
        </p:nvSpPr>
        <p:spPr>
          <a:xfrm>
            <a:off x="228601" y="443753"/>
            <a:ext cx="11963400" cy="5733210"/>
          </a:xfrm>
        </p:spPr>
        <p:txBody>
          <a:bodyPr>
            <a:normAutofit fontScale="92500" lnSpcReduction="20000"/>
          </a:bodyPr>
          <a:lstStyle/>
          <a:p>
            <a:r>
              <a:rPr lang="en-US" dirty="0"/>
              <a:t>Splenic flexure: Medium fungating ulcerative mass without active bleeding and stigmata (30 mm)</a:t>
            </a:r>
          </a:p>
          <a:p>
            <a:endParaRPr lang="en-US" dirty="0"/>
          </a:p>
          <a:p>
            <a:r>
              <a:rPr lang="en-US" dirty="0"/>
              <a:t>Transverse colon: Two small ulcerative mass without active bleeding (25mm)</a:t>
            </a:r>
          </a:p>
          <a:p>
            <a:endParaRPr lang="en-US" dirty="0"/>
          </a:p>
          <a:p>
            <a:r>
              <a:rPr lang="en-US" dirty="0"/>
              <a:t>Hepatic flexure: Medium fungating ulcerative mass without active bleeding (30mm)</a:t>
            </a:r>
          </a:p>
          <a:p>
            <a:endParaRPr lang="en-US" dirty="0"/>
          </a:p>
          <a:p>
            <a:r>
              <a:rPr lang="en-US" dirty="0"/>
              <a:t>Ascending Colon: Mucosa was erythematous , friable and granular</a:t>
            </a:r>
          </a:p>
          <a:p>
            <a:endParaRPr lang="en-US" dirty="0"/>
          </a:p>
          <a:p>
            <a:r>
              <a:rPr lang="en-US" dirty="0"/>
              <a:t>Cecum: Normal mucosa </a:t>
            </a:r>
          </a:p>
          <a:p>
            <a:endParaRPr lang="en-US" dirty="0"/>
          </a:p>
          <a:p>
            <a:r>
              <a:rPr lang="en-US" dirty="0"/>
              <a:t>ICV; Mucosa of  was ulcerated</a:t>
            </a:r>
          </a:p>
          <a:p>
            <a:endParaRPr lang="en-US" dirty="0"/>
          </a:p>
          <a:p>
            <a:r>
              <a:rPr lang="en-US" dirty="0"/>
              <a:t>Terminal Ileum: Mucosa was erythematous </a:t>
            </a:r>
          </a:p>
        </p:txBody>
      </p:sp>
    </p:spTree>
    <p:extLst>
      <p:ext uri="{BB962C8B-B14F-4D97-AF65-F5344CB8AC3E}">
        <p14:creationId xmlns:p14="http://schemas.microsoft.com/office/powerpoint/2010/main" val="280876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11B1ECB8-EC45-CB49-9CA3-5DE485D84461}"/>
              </a:ext>
            </a:extLst>
          </p:cNvPr>
          <p:cNvPicPr>
            <a:picLocks noGrp="1" noChangeAspect="1"/>
          </p:cNvPicPr>
          <p:nvPr>
            <p:ph idx="1"/>
          </p:nvPr>
        </p:nvPicPr>
        <p:blipFill>
          <a:blip r:embed="rId2"/>
          <a:stretch>
            <a:fillRect/>
          </a:stretch>
        </p:blipFill>
        <p:spPr>
          <a:xfrm>
            <a:off x="960895" y="120811"/>
            <a:ext cx="10492352" cy="6569295"/>
          </a:xfrm>
        </p:spPr>
      </p:pic>
    </p:spTree>
    <p:extLst>
      <p:ext uri="{BB962C8B-B14F-4D97-AF65-F5344CB8AC3E}">
        <p14:creationId xmlns:p14="http://schemas.microsoft.com/office/powerpoint/2010/main" val="32708682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D5D9EB-DFF8-DE4A-B14B-E3F76E578310}"/>
              </a:ext>
            </a:extLst>
          </p:cNvPr>
          <p:cNvSpPr>
            <a:spLocks noGrp="1"/>
          </p:cNvSpPr>
          <p:nvPr>
            <p:ph idx="1"/>
          </p:nvPr>
        </p:nvSpPr>
        <p:spPr>
          <a:xfrm>
            <a:off x="537882" y="820271"/>
            <a:ext cx="10815918" cy="5356692"/>
          </a:xfrm>
        </p:spPr>
        <p:txBody>
          <a:bodyPr/>
          <a:lstStyle/>
          <a:p>
            <a:r>
              <a:rPr lang="en-US" dirty="0" err="1"/>
              <a:t>Ileal</a:t>
            </a:r>
            <a:r>
              <a:rPr lang="en-US" dirty="0"/>
              <a:t> mucosa: No significant change</a:t>
            </a:r>
          </a:p>
          <a:p>
            <a:r>
              <a:rPr lang="en-US" dirty="0"/>
              <a:t>Transverse Colon: Exudate and Granulation tissue compatible with ulcer, fragments of colonic mucosa with focal active colitis</a:t>
            </a:r>
          </a:p>
          <a:p>
            <a:r>
              <a:rPr lang="en-US" dirty="0"/>
              <a:t>Fragments of colonic mucosa with focal crypt branching</a:t>
            </a:r>
          </a:p>
          <a:p>
            <a:r>
              <a:rPr lang="en-US" dirty="0"/>
              <a:t>IHC for CMV; negative</a:t>
            </a:r>
          </a:p>
          <a:p>
            <a:pPr algn="ctr"/>
            <a:endParaRPr lang="en-US" dirty="0"/>
          </a:p>
          <a:p>
            <a:pPr marL="0" indent="0">
              <a:buNone/>
            </a:pPr>
            <a:br>
              <a:rPr lang="en-US" dirty="0"/>
            </a:br>
            <a:r>
              <a:rPr lang="en-US" b="1" i="1" dirty="0">
                <a:solidFill>
                  <a:srgbClr val="FF0000"/>
                </a:solidFill>
              </a:rPr>
              <a:t>Only Chronic Crypt Destructive Colitis pattern</a:t>
            </a:r>
          </a:p>
          <a:p>
            <a:endParaRPr lang="en-US" dirty="0"/>
          </a:p>
        </p:txBody>
      </p:sp>
    </p:spTree>
    <p:extLst>
      <p:ext uri="{BB962C8B-B14F-4D97-AF65-F5344CB8AC3E}">
        <p14:creationId xmlns:p14="http://schemas.microsoft.com/office/powerpoint/2010/main" val="18559849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A4A593-A88D-6E47-87D4-88CB62FA609F}"/>
              </a:ext>
            </a:extLst>
          </p:cNvPr>
          <p:cNvSpPr>
            <a:spLocks noGrp="1"/>
          </p:cNvSpPr>
          <p:nvPr>
            <p:ph idx="1"/>
          </p:nvPr>
        </p:nvSpPr>
        <p:spPr>
          <a:xfrm>
            <a:off x="400050" y="857250"/>
            <a:ext cx="10953750" cy="5319713"/>
          </a:xfrm>
        </p:spPr>
        <p:txBody>
          <a:bodyPr/>
          <a:lstStyle/>
          <a:p>
            <a:pPr marL="0" indent="0">
              <a:buNone/>
            </a:pPr>
            <a:r>
              <a:rPr lang="en-US" sz="3200" b="1" dirty="0">
                <a:solidFill>
                  <a:srgbClr val="00349D"/>
                </a:solidFill>
              </a:rPr>
              <a:t>Q; 4</a:t>
            </a:r>
          </a:p>
          <a:p>
            <a:pPr marL="0" indent="0">
              <a:buNone/>
            </a:pPr>
            <a:r>
              <a:rPr lang="en-US" sz="3200" b="1" dirty="0">
                <a:solidFill>
                  <a:srgbClr val="00349D"/>
                </a:solidFill>
              </a:rPr>
              <a:t>What is your best differential diagnosis for this patient?</a:t>
            </a:r>
          </a:p>
          <a:p>
            <a:pPr marL="0" indent="0">
              <a:buNone/>
            </a:pPr>
            <a:r>
              <a:rPr lang="en-US" dirty="0">
                <a:solidFill>
                  <a:srgbClr val="00349D"/>
                </a:solidFill>
              </a:rPr>
              <a:t>1-UC with Backwash Ileitis</a:t>
            </a:r>
          </a:p>
          <a:p>
            <a:pPr marL="0" indent="0">
              <a:buNone/>
            </a:pPr>
            <a:r>
              <a:rPr lang="en-US" dirty="0">
                <a:solidFill>
                  <a:srgbClr val="00349D"/>
                </a:solidFill>
              </a:rPr>
              <a:t>2-CD</a:t>
            </a:r>
          </a:p>
          <a:p>
            <a:pPr marL="0" indent="0">
              <a:buNone/>
            </a:pPr>
            <a:r>
              <a:rPr lang="en-US" dirty="0">
                <a:solidFill>
                  <a:srgbClr val="00349D"/>
                </a:solidFill>
              </a:rPr>
              <a:t>3-Indeterminate Colitis  </a:t>
            </a:r>
          </a:p>
          <a:p>
            <a:pPr marL="0" indent="0">
              <a:buNone/>
            </a:pPr>
            <a:r>
              <a:rPr lang="en-US" dirty="0">
                <a:solidFill>
                  <a:srgbClr val="00349D"/>
                </a:solidFill>
              </a:rPr>
              <a:t>4-UC and malignancy</a:t>
            </a:r>
          </a:p>
        </p:txBody>
      </p:sp>
    </p:spTree>
    <p:extLst>
      <p:ext uri="{BB962C8B-B14F-4D97-AF65-F5344CB8AC3E}">
        <p14:creationId xmlns:p14="http://schemas.microsoft.com/office/powerpoint/2010/main" val="13494895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A038-7932-A54F-9105-6BBE75FF6852}"/>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B41508E9-97F2-904B-92DE-2551FA7003DC}"/>
              </a:ext>
            </a:extLst>
          </p:cNvPr>
          <p:cNvPicPr>
            <a:picLocks noGrp="1" noChangeAspect="1"/>
          </p:cNvPicPr>
          <p:nvPr>
            <p:ph idx="1"/>
          </p:nvPr>
        </p:nvPicPr>
        <p:blipFill>
          <a:blip r:embed="rId2"/>
          <a:stretch>
            <a:fillRect/>
          </a:stretch>
        </p:blipFill>
        <p:spPr>
          <a:xfrm>
            <a:off x="265788" y="0"/>
            <a:ext cx="11786003" cy="6437376"/>
          </a:xfrm>
        </p:spPr>
      </p:pic>
    </p:spTree>
    <p:extLst>
      <p:ext uri="{BB962C8B-B14F-4D97-AF65-F5344CB8AC3E}">
        <p14:creationId xmlns:p14="http://schemas.microsoft.com/office/powerpoint/2010/main" val="5997611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AE6F7B1-BA85-C84C-A378-58DFCA4D3C24}"/>
              </a:ext>
            </a:extLst>
          </p:cNvPr>
          <p:cNvSpPr>
            <a:spLocks noGrp="1"/>
          </p:cNvSpPr>
          <p:nvPr>
            <p:ph idx="1"/>
          </p:nvPr>
        </p:nvSpPr>
        <p:spPr>
          <a:xfrm>
            <a:off x="0" y="114300"/>
            <a:ext cx="12192000" cy="6743700"/>
          </a:xfrm>
        </p:spPr>
        <p:txBody>
          <a:bodyPr>
            <a:normAutofit fontScale="25000" lnSpcReduction="20000"/>
          </a:bodyPr>
          <a:lstStyle/>
          <a:p>
            <a:pPr marL="0" indent="0" algn="ctr">
              <a:buNone/>
            </a:pPr>
            <a:r>
              <a:rPr lang="en-US" sz="12800" b="1" dirty="0">
                <a:solidFill>
                  <a:srgbClr val="002060"/>
                </a:solidFill>
              </a:rPr>
              <a:t>Indeterminate Colitis</a:t>
            </a:r>
          </a:p>
          <a:p>
            <a:r>
              <a:rPr lang="en-US" sz="10000" b="1" dirty="0">
                <a:solidFill>
                  <a:srgbClr val="00349D"/>
                </a:solidFill>
              </a:rPr>
              <a:t>IC is a temporary diagnosis </a:t>
            </a:r>
          </a:p>
          <a:p>
            <a:r>
              <a:rPr lang="en-US" sz="10000" b="1" dirty="0">
                <a:solidFill>
                  <a:srgbClr val="00349D"/>
                </a:solidFill>
              </a:rPr>
              <a:t>IC is not a purely microscopic diagnosis</a:t>
            </a:r>
          </a:p>
          <a:p>
            <a:r>
              <a:rPr lang="en-US" sz="10000" b="1" dirty="0">
                <a:solidFill>
                  <a:srgbClr val="00349D"/>
                </a:solidFill>
              </a:rPr>
              <a:t>IC was originally proposed for surgical samples operated with a suspicion of UC or CD but equivocal  pathology </a:t>
            </a:r>
          </a:p>
          <a:p>
            <a:r>
              <a:rPr lang="en-US" sz="10000" b="1" dirty="0">
                <a:solidFill>
                  <a:srgbClr val="00349D"/>
                </a:solidFill>
              </a:rPr>
              <a:t>IC is diagnosed more widely and includes all cases with endoscopy, radiographic and histological evidence of IBD confined to the colon, but without fulfilment of diagnostic criteria for UC or CD </a:t>
            </a:r>
          </a:p>
          <a:p>
            <a:r>
              <a:rPr lang="en-US" sz="10000" b="1" dirty="0">
                <a:solidFill>
                  <a:srgbClr val="00349D"/>
                </a:solidFill>
              </a:rPr>
              <a:t>The incidence of IC is higher in the pediatric than in the adult population </a:t>
            </a:r>
          </a:p>
          <a:p>
            <a:r>
              <a:rPr lang="en-US" sz="10000" b="1" dirty="0">
                <a:solidFill>
                  <a:srgbClr val="00349D"/>
                </a:solidFill>
              </a:rPr>
              <a:t>The microscopic diagnosis implies the study of multiple biopsies from different segments of the colon</a:t>
            </a:r>
          </a:p>
          <a:p>
            <a:pPr marL="0" indent="0">
              <a:buNone/>
            </a:pPr>
            <a:r>
              <a:rPr lang="en-US" sz="10000" b="1" dirty="0">
                <a:solidFill>
                  <a:srgbClr val="00349D"/>
                </a:solidFill>
              </a:rPr>
              <a:t> </a:t>
            </a:r>
          </a:p>
          <a:p>
            <a:r>
              <a:rPr lang="en-US" sz="10000" b="1" dirty="0">
                <a:solidFill>
                  <a:srgbClr val="00349D"/>
                </a:solidFill>
              </a:rPr>
              <a:t>Three major patterns could be distinguished: </a:t>
            </a:r>
          </a:p>
          <a:p>
            <a:pPr marL="0" indent="0">
              <a:buNone/>
            </a:pPr>
            <a:r>
              <a:rPr lang="en-US" sz="10000" b="1" dirty="0">
                <a:solidFill>
                  <a:srgbClr val="00349D"/>
                </a:solidFill>
              </a:rPr>
              <a:t>         -total severe colitis; </a:t>
            </a:r>
          </a:p>
          <a:p>
            <a:pPr marL="0" indent="0">
              <a:buNone/>
            </a:pPr>
            <a:r>
              <a:rPr lang="en-US" sz="10000" b="1" dirty="0">
                <a:solidFill>
                  <a:srgbClr val="00349D"/>
                </a:solidFill>
              </a:rPr>
              <a:t>         -segmental disease with rectal sparing; </a:t>
            </a:r>
          </a:p>
          <a:p>
            <a:pPr marL="0" indent="0">
              <a:buNone/>
            </a:pPr>
            <a:r>
              <a:rPr lang="en-US" sz="10000" b="1" dirty="0">
                <a:solidFill>
                  <a:srgbClr val="00349D"/>
                </a:solidFill>
              </a:rPr>
              <a:t>         -and variation in the intensity of the disease in different parts of the colon</a:t>
            </a:r>
          </a:p>
          <a:p>
            <a:pPr marL="0" indent="0">
              <a:buNone/>
            </a:pPr>
            <a:endParaRPr lang="en-US" sz="10000" b="1" dirty="0">
              <a:solidFill>
                <a:srgbClr val="002060"/>
              </a:solidFill>
            </a:endParaRPr>
          </a:p>
          <a:p>
            <a:pPr marL="0" indent="0">
              <a:buNone/>
            </a:pPr>
            <a:r>
              <a:rPr lang="en-US" sz="7200" b="1" dirty="0">
                <a:solidFill>
                  <a:srgbClr val="FF0000"/>
                </a:solidFill>
              </a:rPr>
              <a:t>Current Diagnostic Pathology (2003) 9,179-187</a:t>
            </a:r>
            <a:br>
              <a:rPr lang="en-US" sz="10000" dirty="0"/>
            </a:br>
            <a:endParaRPr lang="en-US" sz="10000" dirty="0"/>
          </a:p>
          <a:p>
            <a:pPr marL="0" indent="0">
              <a:buNone/>
            </a:pPr>
            <a:endParaRPr lang="en-US" b="1" dirty="0">
              <a:solidFill>
                <a:srgbClr val="002060"/>
              </a:solidFill>
            </a:endParaRPr>
          </a:p>
          <a:p>
            <a:endParaRPr lang="en-US" dirty="0"/>
          </a:p>
        </p:txBody>
      </p:sp>
    </p:spTree>
    <p:extLst>
      <p:ext uri="{BB962C8B-B14F-4D97-AF65-F5344CB8AC3E}">
        <p14:creationId xmlns:p14="http://schemas.microsoft.com/office/powerpoint/2010/main" val="2069569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DB4B6-2C65-3845-869F-1CF9299307C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4753BB9-E9BD-2744-9884-FEF914C0B982}"/>
              </a:ext>
            </a:extLst>
          </p:cNvPr>
          <p:cNvPicPr>
            <a:picLocks noGrp="1" noChangeAspect="1"/>
          </p:cNvPicPr>
          <p:nvPr>
            <p:ph idx="1"/>
          </p:nvPr>
        </p:nvPicPr>
        <p:blipFill>
          <a:blip r:embed="rId2"/>
          <a:stretch>
            <a:fillRect/>
          </a:stretch>
        </p:blipFill>
        <p:spPr>
          <a:xfrm>
            <a:off x="182880" y="202565"/>
            <a:ext cx="11681459" cy="6595270"/>
          </a:xfrm>
        </p:spPr>
      </p:pic>
    </p:spTree>
    <p:extLst>
      <p:ext uri="{BB962C8B-B14F-4D97-AF65-F5344CB8AC3E}">
        <p14:creationId xmlns:p14="http://schemas.microsoft.com/office/powerpoint/2010/main" val="36876076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72C2E0-BA5F-264F-B9E5-80A82C4FC901}"/>
              </a:ext>
            </a:extLst>
          </p:cNvPr>
          <p:cNvSpPr>
            <a:spLocks noGrp="1"/>
          </p:cNvSpPr>
          <p:nvPr>
            <p:ph idx="1"/>
          </p:nvPr>
        </p:nvSpPr>
        <p:spPr>
          <a:xfrm>
            <a:off x="484093" y="793376"/>
            <a:ext cx="11268635" cy="5383587"/>
          </a:xfrm>
        </p:spPr>
        <p:txBody>
          <a:bodyPr/>
          <a:lstStyle/>
          <a:p>
            <a:pPr marL="0" indent="0">
              <a:buNone/>
            </a:pPr>
            <a:r>
              <a:rPr lang="en-US" sz="3200" b="1" dirty="0">
                <a:solidFill>
                  <a:srgbClr val="00349D"/>
                </a:solidFill>
              </a:rPr>
              <a:t>Q; 5</a:t>
            </a:r>
          </a:p>
          <a:p>
            <a:pPr marL="0" indent="0">
              <a:buNone/>
            </a:pPr>
            <a:r>
              <a:rPr lang="en-US" sz="3200" b="1" dirty="0">
                <a:solidFill>
                  <a:srgbClr val="00349D"/>
                </a:solidFill>
              </a:rPr>
              <a:t>What do you advise to her at first?</a:t>
            </a:r>
          </a:p>
          <a:p>
            <a:pPr marL="0" indent="0">
              <a:buNone/>
            </a:pPr>
            <a:r>
              <a:rPr lang="en-US" dirty="0">
                <a:solidFill>
                  <a:srgbClr val="00349D"/>
                </a:solidFill>
              </a:rPr>
              <a:t>1-Repeat Colonoscopy (the last colonoscopy was performed one month ago)</a:t>
            </a:r>
          </a:p>
          <a:p>
            <a:pPr marL="0" indent="0">
              <a:buNone/>
            </a:pPr>
            <a:r>
              <a:rPr lang="en-US" dirty="0">
                <a:solidFill>
                  <a:srgbClr val="00349D"/>
                </a:solidFill>
              </a:rPr>
              <a:t>2-MRE</a:t>
            </a:r>
          </a:p>
          <a:p>
            <a:pPr marL="0" indent="0">
              <a:buNone/>
            </a:pPr>
            <a:r>
              <a:rPr lang="en-US" dirty="0">
                <a:solidFill>
                  <a:srgbClr val="00349D"/>
                </a:solidFill>
              </a:rPr>
              <a:t>3-Lumabr and Pelvic X ray</a:t>
            </a:r>
          </a:p>
          <a:p>
            <a:pPr marL="0" indent="0">
              <a:buNone/>
            </a:pPr>
            <a:r>
              <a:rPr lang="en-US" dirty="0">
                <a:solidFill>
                  <a:srgbClr val="00349D"/>
                </a:solidFill>
              </a:rPr>
              <a:t>4-Continue sulfasalazine 3gr/d, and start Budesonide 9mg, and taper</a:t>
            </a:r>
          </a:p>
        </p:txBody>
      </p:sp>
    </p:spTree>
    <p:extLst>
      <p:ext uri="{BB962C8B-B14F-4D97-AF65-F5344CB8AC3E}">
        <p14:creationId xmlns:p14="http://schemas.microsoft.com/office/powerpoint/2010/main" val="34373436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FCA5EBB-9D3B-BF4E-A27F-F45FBE99EA8E}"/>
              </a:ext>
            </a:extLst>
          </p:cNvPr>
          <p:cNvPicPr>
            <a:picLocks noGrp="1" noChangeAspect="1"/>
          </p:cNvPicPr>
          <p:nvPr>
            <p:ph idx="1"/>
          </p:nvPr>
        </p:nvPicPr>
        <p:blipFill>
          <a:blip r:embed="rId2"/>
          <a:stretch>
            <a:fillRect/>
          </a:stretch>
        </p:blipFill>
        <p:spPr>
          <a:xfrm>
            <a:off x="2581833" y="0"/>
            <a:ext cx="7721977" cy="6858000"/>
          </a:xfrm>
        </p:spPr>
      </p:pic>
    </p:spTree>
    <p:extLst>
      <p:ext uri="{BB962C8B-B14F-4D97-AF65-F5344CB8AC3E}">
        <p14:creationId xmlns:p14="http://schemas.microsoft.com/office/powerpoint/2010/main" val="17986232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6F8EB0-EA8D-A443-9079-979C625048BE}"/>
              </a:ext>
            </a:extLst>
          </p:cNvPr>
          <p:cNvSpPr>
            <a:spLocks noGrp="1"/>
          </p:cNvSpPr>
          <p:nvPr>
            <p:ph idx="1"/>
          </p:nvPr>
        </p:nvSpPr>
        <p:spPr>
          <a:xfrm>
            <a:off x="470647" y="658906"/>
            <a:ext cx="11502278" cy="5518057"/>
          </a:xfrm>
        </p:spPr>
        <p:txBody>
          <a:bodyPr/>
          <a:lstStyle/>
          <a:p>
            <a:pPr marL="0" indent="0">
              <a:buNone/>
            </a:pPr>
            <a:r>
              <a:rPr lang="en-US" sz="3200" b="1" dirty="0">
                <a:solidFill>
                  <a:srgbClr val="00349D"/>
                </a:solidFill>
              </a:rPr>
              <a:t>Q; 6</a:t>
            </a:r>
          </a:p>
          <a:p>
            <a:pPr marL="0" indent="0">
              <a:buNone/>
            </a:pPr>
            <a:r>
              <a:rPr lang="en-US" sz="3200" b="1" dirty="0">
                <a:solidFill>
                  <a:srgbClr val="00349D"/>
                </a:solidFill>
              </a:rPr>
              <a:t>Which one of following Rheumatologic manifestation is less common in IBD patients?</a:t>
            </a:r>
          </a:p>
          <a:p>
            <a:pPr marL="0" indent="0">
              <a:buNone/>
            </a:pPr>
            <a:r>
              <a:rPr lang="en-US" dirty="0">
                <a:solidFill>
                  <a:srgbClr val="00349D"/>
                </a:solidFill>
              </a:rPr>
              <a:t>1-Arthritis  Type 1</a:t>
            </a:r>
          </a:p>
          <a:p>
            <a:pPr marL="0" indent="0">
              <a:buNone/>
            </a:pPr>
            <a:r>
              <a:rPr lang="en-US" dirty="0">
                <a:solidFill>
                  <a:srgbClr val="00349D"/>
                </a:solidFill>
              </a:rPr>
              <a:t>2-Arthritis Type 2</a:t>
            </a:r>
          </a:p>
          <a:p>
            <a:pPr marL="0" indent="0">
              <a:buNone/>
            </a:pPr>
            <a:r>
              <a:rPr lang="en-US" dirty="0">
                <a:solidFill>
                  <a:srgbClr val="00349D"/>
                </a:solidFill>
              </a:rPr>
              <a:t>3-Arthralgia</a:t>
            </a:r>
          </a:p>
          <a:p>
            <a:pPr marL="0" indent="0">
              <a:buNone/>
            </a:pPr>
            <a:r>
              <a:rPr lang="en-US" dirty="0">
                <a:solidFill>
                  <a:srgbClr val="00349D"/>
                </a:solidFill>
              </a:rPr>
              <a:t>4-Ankylosing Spondylitis</a:t>
            </a:r>
          </a:p>
          <a:p>
            <a:endParaRPr lang="en-US" dirty="0"/>
          </a:p>
        </p:txBody>
      </p:sp>
    </p:spTree>
    <p:extLst>
      <p:ext uri="{BB962C8B-B14F-4D97-AF65-F5344CB8AC3E}">
        <p14:creationId xmlns:p14="http://schemas.microsoft.com/office/powerpoint/2010/main" val="3864722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B43A8-7C45-DE4A-A77E-5333E6F9265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E58E628-A729-6948-BAE7-2DC491CAB58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8326"/>
            <a:ext cx="12192000" cy="6789674"/>
          </a:xfrm>
        </p:spPr>
      </p:pic>
      <p:pic>
        <p:nvPicPr>
          <p:cNvPr id="7" name="Content Placeholder 3">
            <a:extLst>
              <a:ext uri="{FF2B5EF4-FFF2-40B4-BE49-F238E27FC236}">
                <a16:creationId xmlns:a16="http://schemas.microsoft.com/office/drawing/2014/main" id="{178B9CFA-4B0D-7845-BE79-7FE5E76859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2904" y="0"/>
            <a:ext cx="1169096" cy="1077238"/>
          </a:xfrm>
          <a:prstGeom prst="rect">
            <a:avLst/>
          </a:prstGeom>
        </p:spPr>
      </p:pic>
    </p:spTree>
    <p:extLst>
      <p:ext uri="{BB962C8B-B14F-4D97-AF65-F5344CB8AC3E}">
        <p14:creationId xmlns:p14="http://schemas.microsoft.com/office/powerpoint/2010/main" val="13641056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DE058-ADD3-EC40-BE25-5294C441FE1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10E8B2E-511E-1544-922C-35D980D4BF13}"/>
              </a:ext>
            </a:extLst>
          </p:cNvPr>
          <p:cNvPicPr>
            <a:picLocks noGrp="1" noChangeAspect="1"/>
          </p:cNvPicPr>
          <p:nvPr>
            <p:ph idx="1"/>
          </p:nvPr>
        </p:nvPicPr>
        <p:blipFill>
          <a:blip r:embed="rId2"/>
          <a:stretch>
            <a:fillRect/>
          </a:stretch>
        </p:blipFill>
        <p:spPr>
          <a:xfrm>
            <a:off x="412150" y="-1"/>
            <a:ext cx="11383609" cy="6501661"/>
          </a:xfrm>
        </p:spPr>
      </p:pic>
    </p:spTree>
    <p:extLst>
      <p:ext uri="{BB962C8B-B14F-4D97-AF65-F5344CB8AC3E}">
        <p14:creationId xmlns:p14="http://schemas.microsoft.com/office/powerpoint/2010/main" val="11718555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706FB-F29D-154F-88CD-698192E006F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A0C6745-7881-794B-97A4-DC0B215FA4C8}"/>
              </a:ext>
            </a:extLst>
          </p:cNvPr>
          <p:cNvPicPr>
            <a:picLocks noGrp="1" noChangeAspect="1"/>
          </p:cNvPicPr>
          <p:nvPr>
            <p:ph idx="1"/>
          </p:nvPr>
        </p:nvPicPr>
        <p:blipFill>
          <a:blip r:embed="rId2"/>
          <a:stretch>
            <a:fillRect/>
          </a:stretch>
        </p:blipFill>
        <p:spPr>
          <a:xfrm>
            <a:off x="525402" y="239712"/>
            <a:ext cx="11376086" cy="6371347"/>
          </a:xfrm>
        </p:spPr>
      </p:pic>
    </p:spTree>
    <p:extLst>
      <p:ext uri="{BB962C8B-B14F-4D97-AF65-F5344CB8AC3E}">
        <p14:creationId xmlns:p14="http://schemas.microsoft.com/office/powerpoint/2010/main" val="28590462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CBA08E8-D508-FF44-892F-79003D46DD77}"/>
              </a:ext>
            </a:extLst>
          </p:cNvPr>
          <p:cNvPicPr>
            <a:picLocks noGrp="1" noChangeAspect="1"/>
          </p:cNvPicPr>
          <p:nvPr>
            <p:ph idx="1"/>
          </p:nvPr>
        </p:nvPicPr>
        <p:blipFill>
          <a:blip r:embed="rId2"/>
          <a:stretch>
            <a:fillRect/>
          </a:stretch>
        </p:blipFill>
        <p:spPr>
          <a:xfrm>
            <a:off x="1411941" y="211977"/>
            <a:ext cx="9991165" cy="6256058"/>
          </a:xfrm>
        </p:spPr>
      </p:pic>
    </p:spTree>
    <p:extLst>
      <p:ext uri="{BB962C8B-B14F-4D97-AF65-F5344CB8AC3E}">
        <p14:creationId xmlns:p14="http://schemas.microsoft.com/office/powerpoint/2010/main" val="38675367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3E211F-F24C-0345-A6C9-2DB5F3F206B7}"/>
              </a:ext>
            </a:extLst>
          </p:cNvPr>
          <p:cNvSpPr>
            <a:spLocks noGrp="1"/>
          </p:cNvSpPr>
          <p:nvPr>
            <p:ph idx="1"/>
          </p:nvPr>
        </p:nvSpPr>
        <p:spPr>
          <a:xfrm>
            <a:off x="524435" y="524435"/>
            <a:ext cx="11429999" cy="5652528"/>
          </a:xfrm>
        </p:spPr>
        <p:txBody>
          <a:bodyPr/>
          <a:lstStyle/>
          <a:p>
            <a:pPr marL="0" indent="0">
              <a:buNone/>
            </a:pPr>
            <a:r>
              <a:rPr lang="en-US" sz="3200" b="1" dirty="0">
                <a:solidFill>
                  <a:srgbClr val="00349D"/>
                </a:solidFill>
              </a:rPr>
              <a:t>Q; 7</a:t>
            </a:r>
          </a:p>
          <a:p>
            <a:pPr marL="0" indent="0">
              <a:buNone/>
            </a:pPr>
            <a:r>
              <a:rPr lang="en-US" sz="3200" b="1" dirty="0">
                <a:solidFill>
                  <a:srgbClr val="00349D"/>
                </a:solidFill>
              </a:rPr>
              <a:t>Which of following is the best diagnostic tool in patient with negative X-ray for Axial </a:t>
            </a:r>
            <a:r>
              <a:rPr lang="en-US" sz="3200" b="1" dirty="0" err="1">
                <a:solidFill>
                  <a:srgbClr val="00349D"/>
                </a:solidFill>
              </a:rPr>
              <a:t>SpA</a:t>
            </a:r>
            <a:r>
              <a:rPr lang="en-US" sz="3200" b="1" dirty="0">
                <a:solidFill>
                  <a:srgbClr val="00349D"/>
                </a:solidFill>
              </a:rPr>
              <a:t> in UC patient?</a:t>
            </a:r>
          </a:p>
          <a:p>
            <a:pPr marL="0" indent="0">
              <a:buNone/>
            </a:pPr>
            <a:r>
              <a:rPr lang="en-US" dirty="0">
                <a:solidFill>
                  <a:srgbClr val="00349D"/>
                </a:solidFill>
              </a:rPr>
              <a:t>1-Pelvic MRI </a:t>
            </a:r>
          </a:p>
          <a:p>
            <a:pPr marL="0" indent="0">
              <a:buNone/>
            </a:pPr>
            <a:r>
              <a:rPr lang="en-US" dirty="0">
                <a:solidFill>
                  <a:srgbClr val="00349D"/>
                </a:solidFill>
              </a:rPr>
              <a:t>2-HLA-B27</a:t>
            </a:r>
          </a:p>
          <a:p>
            <a:pPr marL="0" indent="0">
              <a:buNone/>
            </a:pPr>
            <a:r>
              <a:rPr lang="en-US" dirty="0">
                <a:solidFill>
                  <a:srgbClr val="00349D"/>
                </a:solidFill>
              </a:rPr>
              <a:t>3-Bone scan</a:t>
            </a:r>
          </a:p>
          <a:p>
            <a:pPr marL="0" indent="0">
              <a:buNone/>
            </a:pPr>
            <a:r>
              <a:rPr lang="en-US" dirty="0">
                <a:solidFill>
                  <a:srgbClr val="00349D"/>
                </a:solidFill>
              </a:rPr>
              <a:t>4-Physical examination</a:t>
            </a:r>
          </a:p>
          <a:p>
            <a:endParaRPr lang="en-US" dirty="0"/>
          </a:p>
        </p:txBody>
      </p:sp>
    </p:spTree>
    <p:extLst>
      <p:ext uri="{BB962C8B-B14F-4D97-AF65-F5344CB8AC3E}">
        <p14:creationId xmlns:p14="http://schemas.microsoft.com/office/powerpoint/2010/main" val="17982915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10C590E9-8483-D047-902A-0FC5BD978BD0}"/>
              </a:ext>
            </a:extLst>
          </p:cNvPr>
          <p:cNvPicPr>
            <a:picLocks noGrp="1" noChangeAspect="1"/>
          </p:cNvPicPr>
          <p:nvPr>
            <p:ph idx="1"/>
          </p:nvPr>
        </p:nvPicPr>
        <p:blipFill>
          <a:blip r:embed="rId2"/>
          <a:stretch>
            <a:fillRect/>
          </a:stretch>
        </p:blipFill>
        <p:spPr>
          <a:xfrm>
            <a:off x="1268505" y="279213"/>
            <a:ext cx="9717741" cy="6042632"/>
          </a:xfrm>
        </p:spPr>
      </p:pic>
    </p:spTree>
    <p:extLst>
      <p:ext uri="{BB962C8B-B14F-4D97-AF65-F5344CB8AC3E}">
        <p14:creationId xmlns:p14="http://schemas.microsoft.com/office/powerpoint/2010/main" val="20606620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6A018-2F00-ED4E-B8DE-D7B1135E88E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DD067EE-3CD8-3B49-91E5-91C61D80903D}"/>
              </a:ext>
            </a:extLst>
          </p:cNvPr>
          <p:cNvPicPr>
            <a:picLocks noGrp="1" noChangeAspect="1"/>
          </p:cNvPicPr>
          <p:nvPr>
            <p:ph idx="1"/>
          </p:nvPr>
        </p:nvPicPr>
        <p:blipFill>
          <a:blip r:embed="rId2"/>
          <a:stretch>
            <a:fillRect/>
          </a:stretch>
        </p:blipFill>
        <p:spPr>
          <a:xfrm>
            <a:off x="0" y="-1"/>
            <a:ext cx="11932920" cy="6858001"/>
          </a:xfrm>
        </p:spPr>
      </p:pic>
    </p:spTree>
    <p:extLst>
      <p:ext uri="{BB962C8B-B14F-4D97-AF65-F5344CB8AC3E}">
        <p14:creationId xmlns:p14="http://schemas.microsoft.com/office/powerpoint/2010/main" val="258971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1DF71-1AA3-7F47-A1DA-D00A3BBCBF4B}"/>
              </a:ext>
            </a:extLst>
          </p:cNvPr>
          <p:cNvSpPr>
            <a:spLocks noGrp="1"/>
          </p:cNvSpPr>
          <p:nvPr>
            <p:ph type="title"/>
          </p:nvPr>
        </p:nvSpPr>
        <p:spPr>
          <a:xfrm>
            <a:off x="167255" y="-134471"/>
            <a:ext cx="11186545" cy="985166"/>
          </a:xfrm>
        </p:spPr>
        <p:txBody>
          <a:bodyPr>
            <a:normAutofit/>
          </a:bodyPr>
          <a:lstStyle/>
          <a:p>
            <a:pPr algn="ctr"/>
            <a:r>
              <a:rPr lang="en-US" sz="2400" dirty="0">
                <a:solidFill>
                  <a:srgbClr val="002060"/>
                </a:solidFill>
                <a:latin typeface="Times New Roman" panose="02020603050405020304" pitchFamily="18" charset="0"/>
                <a:cs typeface="Times New Roman" panose="02020603050405020304" pitchFamily="18" charset="0"/>
              </a:rPr>
              <a:t>UC&amp; EIM </a:t>
            </a:r>
            <a:br>
              <a:rPr lang="en-US" sz="2400" dirty="0">
                <a:solidFill>
                  <a:srgbClr val="002060"/>
                </a:solidFill>
                <a:latin typeface="Times New Roman" panose="02020603050405020304" pitchFamily="18" charset="0"/>
                <a:cs typeface="Times New Roman" panose="02020603050405020304" pitchFamily="18" charset="0"/>
              </a:rPr>
            </a:br>
            <a:r>
              <a:rPr lang="en-US" sz="2400" dirty="0">
                <a:solidFill>
                  <a:srgbClr val="002060"/>
                </a:solidFill>
                <a:latin typeface="Times New Roman" panose="02020603050405020304" pitchFamily="18" charset="0"/>
                <a:cs typeface="Times New Roman" panose="02020603050405020304" pitchFamily="18" charset="0"/>
              </a:rPr>
              <a:t>Data obtained from IRCC Registry</a:t>
            </a:r>
            <a:endParaRPr lang="en-US" sz="2400" dirty="0"/>
          </a:p>
        </p:txBody>
      </p:sp>
      <p:pic>
        <p:nvPicPr>
          <p:cNvPr id="9" name="Content Placeholder 8">
            <a:extLst>
              <a:ext uri="{FF2B5EF4-FFF2-40B4-BE49-F238E27FC236}">
                <a16:creationId xmlns:a16="http://schemas.microsoft.com/office/drawing/2014/main" id="{657AB233-DE82-384C-B954-BEC534A0E858}"/>
              </a:ext>
            </a:extLst>
          </p:cNvPr>
          <p:cNvPicPr>
            <a:picLocks noGrp="1" noChangeAspect="1"/>
          </p:cNvPicPr>
          <p:nvPr>
            <p:ph idx="1"/>
          </p:nvPr>
        </p:nvPicPr>
        <p:blipFill>
          <a:blip r:embed="rId2"/>
          <a:stretch>
            <a:fillRect/>
          </a:stretch>
        </p:blipFill>
        <p:spPr>
          <a:xfrm>
            <a:off x="95205" y="739302"/>
            <a:ext cx="5513293" cy="2540016"/>
          </a:xfrm>
        </p:spPr>
      </p:pic>
      <p:pic>
        <p:nvPicPr>
          <p:cNvPr id="11" name="Content Placeholder 16">
            <a:extLst>
              <a:ext uri="{FF2B5EF4-FFF2-40B4-BE49-F238E27FC236}">
                <a16:creationId xmlns:a16="http://schemas.microsoft.com/office/drawing/2014/main" id="{7AB156BD-20E3-3144-A87C-D81356EA93B2}"/>
              </a:ext>
            </a:extLst>
          </p:cNvPr>
          <p:cNvPicPr>
            <a:picLocks noChangeAspect="1"/>
          </p:cNvPicPr>
          <p:nvPr/>
        </p:nvPicPr>
        <p:blipFill>
          <a:blip r:embed="rId3"/>
          <a:stretch>
            <a:fillRect/>
          </a:stretch>
        </p:blipFill>
        <p:spPr>
          <a:xfrm>
            <a:off x="167255" y="3414077"/>
            <a:ext cx="5178781" cy="2987956"/>
          </a:xfrm>
          <a:prstGeom prst="rect">
            <a:avLst/>
          </a:prstGeom>
        </p:spPr>
      </p:pic>
      <p:pic>
        <p:nvPicPr>
          <p:cNvPr id="13" name="Picture 12">
            <a:extLst>
              <a:ext uri="{FF2B5EF4-FFF2-40B4-BE49-F238E27FC236}">
                <a16:creationId xmlns:a16="http://schemas.microsoft.com/office/drawing/2014/main" id="{AAB83B43-3780-F843-89DF-879DC9C82E1D}"/>
              </a:ext>
            </a:extLst>
          </p:cNvPr>
          <p:cNvPicPr>
            <a:picLocks noChangeAspect="1"/>
          </p:cNvPicPr>
          <p:nvPr/>
        </p:nvPicPr>
        <p:blipFill>
          <a:blip r:embed="rId4"/>
          <a:stretch>
            <a:fillRect/>
          </a:stretch>
        </p:blipFill>
        <p:spPr>
          <a:xfrm>
            <a:off x="5620871" y="3390711"/>
            <a:ext cx="6348802" cy="3376447"/>
          </a:xfrm>
          <a:prstGeom prst="rect">
            <a:avLst/>
          </a:prstGeom>
        </p:spPr>
      </p:pic>
      <p:pic>
        <p:nvPicPr>
          <p:cNvPr id="14" name="Picture 13">
            <a:extLst>
              <a:ext uri="{FF2B5EF4-FFF2-40B4-BE49-F238E27FC236}">
                <a16:creationId xmlns:a16="http://schemas.microsoft.com/office/drawing/2014/main" id="{26BC1E88-D750-C541-BAD1-E03714EC017C}"/>
              </a:ext>
            </a:extLst>
          </p:cNvPr>
          <p:cNvPicPr>
            <a:picLocks noChangeAspect="1"/>
          </p:cNvPicPr>
          <p:nvPr/>
        </p:nvPicPr>
        <p:blipFill>
          <a:blip r:embed="rId5"/>
          <a:stretch>
            <a:fillRect/>
          </a:stretch>
        </p:blipFill>
        <p:spPr>
          <a:xfrm>
            <a:off x="11049741" y="28660"/>
            <a:ext cx="1142259" cy="710642"/>
          </a:xfrm>
          <a:prstGeom prst="rect">
            <a:avLst/>
          </a:prstGeom>
        </p:spPr>
      </p:pic>
      <p:pic>
        <p:nvPicPr>
          <p:cNvPr id="4" name="Picture 3">
            <a:extLst>
              <a:ext uri="{FF2B5EF4-FFF2-40B4-BE49-F238E27FC236}">
                <a16:creationId xmlns:a16="http://schemas.microsoft.com/office/drawing/2014/main" id="{9B7891ED-8C42-F341-B385-16B03CC7B117}"/>
              </a:ext>
            </a:extLst>
          </p:cNvPr>
          <p:cNvPicPr>
            <a:picLocks noChangeAspect="1"/>
          </p:cNvPicPr>
          <p:nvPr/>
        </p:nvPicPr>
        <p:blipFill>
          <a:blip r:embed="rId6"/>
          <a:stretch>
            <a:fillRect/>
          </a:stretch>
        </p:blipFill>
        <p:spPr>
          <a:xfrm>
            <a:off x="5760527" y="739302"/>
            <a:ext cx="6350000" cy="2428623"/>
          </a:xfrm>
          <a:prstGeom prst="rect">
            <a:avLst/>
          </a:prstGeom>
        </p:spPr>
      </p:pic>
    </p:spTree>
    <p:extLst>
      <p:ext uri="{BB962C8B-B14F-4D97-AF65-F5344CB8AC3E}">
        <p14:creationId xmlns:p14="http://schemas.microsoft.com/office/powerpoint/2010/main" val="35073924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A1117-2666-7E47-940E-84351F89BCA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AAB1FE6-97AD-9C47-AE09-9E579B6F382D}"/>
              </a:ext>
            </a:extLst>
          </p:cNvPr>
          <p:cNvPicPr>
            <a:picLocks noGrp="1" noChangeAspect="1"/>
          </p:cNvPicPr>
          <p:nvPr>
            <p:ph idx="1"/>
          </p:nvPr>
        </p:nvPicPr>
        <p:blipFill>
          <a:blip r:embed="rId2"/>
          <a:stretch>
            <a:fillRect/>
          </a:stretch>
        </p:blipFill>
        <p:spPr>
          <a:xfrm>
            <a:off x="0" y="-1"/>
            <a:ext cx="12001500" cy="6652261"/>
          </a:xfrm>
        </p:spPr>
      </p:pic>
    </p:spTree>
    <p:extLst>
      <p:ext uri="{BB962C8B-B14F-4D97-AF65-F5344CB8AC3E}">
        <p14:creationId xmlns:p14="http://schemas.microsoft.com/office/powerpoint/2010/main" val="2896736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CD4B1-8F26-434D-B813-DE852794A29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E33D0F3-37B9-7D4D-BE87-7D3D4468BF6B}"/>
              </a:ext>
            </a:extLst>
          </p:cNvPr>
          <p:cNvPicPr>
            <a:picLocks noGrp="1" noChangeAspect="1"/>
          </p:cNvPicPr>
          <p:nvPr>
            <p:ph idx="1"/>
          </p:nvPr>
        </p:nvPicPr>
        <p:blipFill>
          <a:blip r:embed="rId2"/>
          <a:stretch>
            <a:fillRect/>
          </a:stretch>
        </p:blipFill>
        <p:spPr>
          <a:xfrm>
            <a:off x="122398" y="0"/>
            <a:ext cx="12069602" cy="6775130"/>
          </a:xfrm>
        </p:spPr>
      </p:pic>
    </p:spTree>
    <p:extLst>
      <p:ext uri="{BB962C8B-B14F-4D97-AF65-F5344CB8AC3E}">
        <p14:creationId xmlns:p14="http://schemas.microsoft.com/office/powerpoint/2010/main" val="11490873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BF3617B-451F-5D4A-B58C-66F7C004B6C2}"/>
              </a:ext>
            </a:extLst>
          </p:cNvPr>
          <p:cNvPicPr>
            <a:picLocks noGrp="1" noChangeAspect="1"/>
          </p:cNvPicPr>
          <p:nvPr>
            <p:ph idx="1"/>
          </p:nvPr>
        </p:nvPicPr>
        <p:blipFill>
          <a:blip r:embed="rId2"/>
          <a:stretch>
            <a:fillRect/>
          </a:stretch>
        </p:blipFill>
        <p:spPr>
          <a:xfrm>
            <a:off x="1029482" y="427131"/>
            <a:ext cx="9849189" cy="5915552"/>
          </a:xfrm>
        </p:spPr>
      </p:pic>
    </p:spTree>
    <p:extLst>
      <p:ext uri="{BB962C8B-B14F-4D97-AF65-F5344CB8AC3E}">
        <p14:creationId xmlns:p14="http://schemas.microsoft.com/office/powerpoint/2010/main" val="26681139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a:extLst>
              <a:ext uri="{FF2B5EF4-FFF2-40B4-BE49-F238E27FC236}">
                <a16:creationId xmlns:a16="http://schemas.microsoft.com/office/drawing/2014/main" id="{D435FFD1-3678-7149-BD10-5E90820F93AE}"/>
              </a:ext>
            </a:extLst>
          </p:cNvPr>
          <p:cNvPicPr>
            <a:picLocks noGrp="1" noChangeAspect="1"/>
          </p:cNvPicPr>
          <p:nvPr>
            <p:ph idx="1"/>
          </p:nvPr>
        </p:nvPicPr>
        <p:blipFill>
          <a:blip r:embed="rId2">
            <a:extLst>
              <a:ext uri="{BEBA8EAE-BF5A-486C-A8C5-ECC9F3942E4B}">
                <a14:imgProps xmlns:a14="http://schemas.microsoft.com/office/drawing/2010/main">
                  <a14:imgLayer>
                    <a14:imgEffect>
                      <a14:brightnessContrast bright="-20000" contrast="40000"/>
                    </a14:imgEffect>
                  </a14:imgLayer>
                </a14:imgProps>
              </a:ext>
            </a:extLst>
          </a:blip>
          <a:stretch>
            <a:fillRect/>
          </a:stretch>
        </p:blipFill>
        <p:spPr>
          <a:xfrm>
            <a:off x="712694" y="571593"/>
            <a:ext cx="10461811" cy="5560266"/>
          </a:xfrm>
        </p:spPr>
      </p:pic>
    </p:spTree>
    <p:extLst>
      <p:ext uri="{BB962C8B-B14F-4D97-AF65-F5344CB8AC3E}">
        <p14:creationId xmlns:p14="http://schemas.microsoft.com/office/powerpoint/2010/main" val="16167141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173643-95A6-8347-A9FC-2DA7EA956930}"/>
              </a:ext>
            </a:extLst>
          </p:cNvPr>
          <p:cNvSpPr>
            <a:spLocks noGrp="1"/>
          </p:cNvSpPr>
          <p:nvPr>
            <p:ph idx="1"/>
          </p:nvPr>
        </p:nvSpPr>
        <p:spPr>
          <a:xfrm>
            <a:off x="403411" y="591671"/>
            <a:ext cx="11551023" cy="5585292"/>
          </a:xfrm>
        </p:spPr>
        <p:txBody>
          <a:bodyPr/>
          <a:lstStyle/>
          <a:p>
            <a:pPr marL="0" indent="0">
              <a:buNone/>
            </a:pPr>
            <a:r>
              <a:rPr lang="en-US" sz="3200" b="1" dirty="0">
                <a:solidFill>
                  <a:srgbClr val="00349D"/>
                </a:solidFill>
              </a:rPr>
              <a:t>Q; 8</a:t>
            </a:r>
          </a:p>
          <a:p>
            <a:pPr marL="0" indent="0">
              <a:buNone/>
            </a:pPr>
            <a:r>
              <a:rPr lang="en-US" sz="3200" b="1" dirty="0">
                <a:solidFill>
                  <a:srgbClr val="00349D"/>
                </a:solidFill>
              </a:rPr>
              <a:t>Which of following medications is more suitable for the treatment of LBP  for UC patient?</a:t>
            </a:r>
          </a:p>
          <a:p>
            <a:pPr marL="0" indent="0">
              <a:buNone/>
            </a:pPr>
            <a:r>
              <a:rPr lang="en-US" dirty="0">
                <a:solidFill>
                  <a:srgbClr val="00349D"/>
                </a:solidFill>
              </a:rPr>
              <a:t>1-Pentasa 3gr/d</a:t>
            </a:r>
          </a:p>
          <a:p>
            <a:pPr marL="0" indent="0">
              <a:buNone/>
            </a:pPr>
            <a:r>
              <a:rPr lang="en-US" dirty="0">
                <a:solidFill>
                  <a:srgbClr val="00349D"/>
                </a:solidFill>
              </a:rPr>
              <a:t>2-ASACOL 800 TDS/d</a:t>
            </a:r>
          </a:p>
          <a:p>
            <a:pPr marL="0" indent="0">
              <a:buNone/>
            </a:pPr>
            <a:r>
              <a:rPr lang="en-US" dirty="0">
                <a:solidFill>
                  <a:srgbClr val="00349D"/>
                </a:solidFill>
              </a:rPr>
              <a:t>3-Sulfasalazine 3gr/d</a:t>
            </a:r>
          </a:p>
          <a:p>
            <a:pPr marL="0" indent="0">
              <a:buNone/>
            </a:pPr>
            <a:r>
              <a:rPr lang="en-US" dirty="0">
                <a:solidFill>
                  <a:srgbClr val="00349D"/>
                </a:solidFill>
              </a:rPr>
              <a:t>4-Non of above</a:t>
            </a:r>
          </a:p>
        </p:txBody>
      </p:sp>
    </p:spTree>
    <p:extLst>
      <p:ext uri="{BB962C8B-B14F-4D97-AF65-F5344CB8AC3E}">
        <p14:creationId xmlns:p14="http://schemas.microsoft.com/office/powerpoint/2010/main" val="29486523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187A84-6E93-EC41-BFE5-D0024D39D586}"/>
              </a:ext>
            </a:extLst>
          </p:cNvPr>
          <p:cNvSpPr>
            <a:spLocks noGrp="1"/>
          </p:cNvSpPr>
          <p:nvPr>
            <p:ph idx="1"/>
          </p:nvPr>
        </p:nvSpPr>
        <p:spPr>
          <a:xfrm>
            <a:off x="470647" y="699247"/>
            <a:ext cx="10883153" cy="5477716"/>
          </a:xfrm>
        </p:spPr>
        <p:txBody>
          <a:bodyPr/>
          <a:lstStyle/>
          <a:p>
            <a:pPr marL="0" indent="0">
              <a:buNone/>
            </a:pPr>
            <a:r>
              <a:rPr lang="en-US" sz="3200" b="1" dirty="0">
                <a:solidFill>
                  <a:srgbClr val="00349D"/>
                </a:solidFill>
              </a:rPr>
              <a:t>Q; 9</a:t>
            </a:r>
          </a:p>
          <a:p>
            <a:pPr marL="0" indent="0">
              <a:buNone/>
            </a:pPr>
            <a:r>
              <a:rPr lang="en-US" sz="3200" b="1" dirty="0">
                <a:solidFill>
                  <a:srgbClr val="00349D"/>
                </a:solidFill>
              </a:rPr>
              <a:t>How you treat this UC patient with Axial </a:t>
            </a:r>
            <a:r>
              <a:rPr lang="en-US" sz="3200" b="1" dirty="0" err="1">
                <a:solidFill>
                  <a:srgbClr val="00349D"/>
                </a:solidFill>
              </a:rPr>
              <a:t>SpA</a:t>
            </a:r>
            <a:r>
              <a:rPr lang="en-US" sz="3200" b="1" dirty="0">
                <a:solidFill>
                  <a:srgbClr val="00349D"/>
                </a:solidFill>
              </a:rPr>
              <a:t>:</a:t>
            </a:r>
          </a:p>
          <a:p>
            <a:pPr marL="0" indent="0">
              <a:buNone/>
            </a:pPr>
            <a:r>
              <a:rPr lang="en-US" dirty="0">
                <a:solidFill>
                  <a:srgbClr val="00349D"/>
                </a:solidFill>
              </a:rPr>
              <a:t>1-Oral NSAID+ physical activity </a:t>
            </a:r>
          </a:p>
          <a:p>
            <a:pPr marL="0" indent="0">
              <a:buNone/>
            </a:pPr>
            <a:r>
              <a:rPr lang="en-US" dirty="0">
                <a:solidFill>
                  <a:srgbClr val="00349D"/>
                </a:solidFill>
              </a:rPr>
              <a:t>2-Oral  sulfasalazine</a:t>
            </a:r>
          </a:p>
          <a:p>
            <a:pPr marL="0" indent="0">
              <a:buNone/>
            </a:pPr>
            <a:r>
              <a:rPr lang="en-US" dirty="0">
                <a:solidFill>
                  <a:srgbClr val="00349D"/>
                </a:solidFill>
              </a:rPr>
              <a:t>3-Increase dose of AZA</a:t>
            </a:r>
          </a:p>
          <a:p>
            <a:pPr marL="0" indent="0">
              <a:buNone/>
            </a:pPr>
            <a:r>
              <a:rPr lang="en-US" dirty="0">
                <a:solidFill>
                  <a:srgbClr val="00349D"/>
                </a:solidFill>
              </a:rPr>
              <a:t>4-Subcutanous MTX</a:t>
            </a:r>
          </a:p>
          <a:p>
            <a:pPr marL="0" indent="0">
              <a:buNone/>
            </a:pPr>
            <a:r>
              <a:rPr lang="en-US" dirty="0">
                <a:solidFill>
                  <a:srgbClr val="00349D"/>
                </a:solidFill>
              </a:rPr>
              <a:t>5-Anti-TNF</a:t>
            </a:r>
          </a:p>
        </p:txBody>
      </p:sp>
    </p:spTree>
    <p:extLst>
      <p:ext uri="{BB962C8B-B14F-4D97-AF65-F5344CB8AC3E}">
        <p14:creationId xmlns:p14="http://schemas.microsoft.com/office/powerpoint/2010/main" val="22885789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73AD5-1AA6-E144-9EAE-29440C20254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E74D09C-71A7-0046-A4E7-212F579D7C01}"/>
              </a:ext>
            </a:extLst>
          </p:cNvPr>
          <p:cNvPicPr>
            <a:picLocks noGrp="1" noChangeAspect="1"/>
          </p:cNvPicPr>
          <p:nvPr>
            <p:ph idx="1"/>
          </p:nvPr>
        </p:nvPicPr>
        <p:blipFill>
          <a:blip r:embed="rId2"/>
          <a:stretch>
            <a:fillRect/>
          </a:stretch>
        </p:blipFill>
        <p:spPr>
          <a:xfrm>
            <a:off x="404091" y="160020"/>
            <a:ext cx="11368809" cy="5991571"/>
          </a:xfrm>
        </p:spPr>
      </p:pic>
    </p:spTree>
    <p:extLst>
      <p:ext uri="{BB962C8B-B14F-4D97-AF65-F5344CB8AC3E}">
        <p14:creationId xmlns:p14="http://schemas.microsoft.com/office/powerpoint/2010/main" val="25138017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015EC-3F3B-2448-B908-434D16AB8B5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7599F61-39ED-3E45-BA0E-A665482CF8EA}"/>
              </a:ext>
            </a:extLst>
          </p:cNvPr>
          <p:cNvPicPr>
            <a:picLocks noGrp="1" noChangeAspect="1"/>
          </p:cNvPicPr>
          <p:nvPr>
            <p:ph idx="1"/>
          </p:nvPr>
        </p:nvPicPr>
        <p:blipFill>
          <a:blip r:embed="rId2"/>
          <a:stretch>
            <a:fillRect/>
          </a:stretch>
        </p:blipFill>
        <p:spPr>
          <a:xfrm>
            <a:off x="228067" y="365125"/>
            <a:ext cx="11590553" cy="5724818"/>
          </a:xfrm>
        </p:spPr>
      </p:pic>
    </p:spTree>
    <p:extLst>
      <p:ext uri="{BB962C8B-B14F-4D97-AF65-F5344CB8AC3E}">
        <p14:creationId xmlns:p14="http://schemas.microsoft.com/office/powerpoint/2010/main" val="20210996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30A532-A47D-E74E-984C-74D669581DA3}"/>
              </a:ext>
            </a:extLst>
          </p:cNvPr>
          <p:cNvSpPr>
            <a:spLocks noGrp="1"/>
          </p:cNvSpPr>
          <p:nvPr>
            <p:ph idx="1"/>
          </p:nvPr>
        </p:nvSpPr>
        <p:spPr>
          <a:xfrm>
            <a:off x="400050" y="828675"/>
            <a:ext cx="10953750" cy="5348288"/>
          </a:xfrm>
        </p:spPr>
        <p:txBody>
          <a:bodyPr/>
          <a:lstStyle/>
          <a:p>
            <a:pPr marL="0" indent="0">
              <a:buNone/>
            </a:pPr>
            <a:r>
              <a:rPr lang="en-US" sz="3200" b="1" dirty="0">
                <a:solidFill>
                  <a:srgbClr val="00349D"/>
                </a:solidFill>
              </a:rPr>
              <a:t>Q; 10</a:t>
            </a:r>
          </a:p>
          <a:p>
            <a:pPr marL="0" indent="0">
              <a:buNone/>
            </a:pPr>
            <a:r>
              <a:rPr lang="en-US" sz="3200" b="1" dirty="0">
                <a:solidFill>
                  <a:srgbClr val="00349D"/>
                </a:solidFill>
              </a:rPr>
              <a:t>Which disease phenotype in IBD patients, the EIMs are more common?</a:t>
            </a:r>
          </a:p>
          <a:p>
            <a:pPr marL="0" indent="0">
              <a:buNone/>
            </a:pPr>
            <a:r>
              <a:rPr lang="en-US" dirty="0">
                <a:solidFill>
                  <a:srgbClr val="00349D"/>
                </a:solidFill>
              </a:rPr>
              <a:t>1-Terminal Ileum involvement</a:t>
            </a:r>
          </a:p>
          <a:p>
            <a:pPr marL="0" indent="0">
              <a:buNone/>
            </a:pPr>
            <a:r>
              <a:rPr lang="en-US" dirty="0">
                <a:solidFill>
                  <a:srgbClr val="00349D"/>
                </a:solidFill>
              </a:rPr>
              <a:t>2-Colon involvement</a:t>
            </a:r>
          </a:p>
          <a:p>
            <a:pPr marL="0" indent="0">
              <a:buNone/>
            </a:pPr>
            <a:r>
              <a:rPr lang="en-US" dirty="0">
                <a:solidFill>
                  <a:srgbClr val="00349D"/>
                </a:solidFill>
              </a:rPr>
              <a:t>3-Ileo-colon involvement</a:t>
            </a:r>
          </a:p>
          <a:p>
            <a:pPr marL="0" indent="0">
              <a:buNone/>
            </a:pPr>
            <a:r>
              <a:rPr lang="en-US" dirty="0">
                <a:solidFill>
                  <a:srgbClr val="00349D"/>
                </a:solidFill>
              </a:rPr>
              <a:t>4-Upper GI involvement</a:t>
            </a:r>
          </a:p>
        </p:txBody>
      </p:sp>
    </p:spTree>
    <p:extLst>
      <p:ext uri="{BB962C8B-B14F-4D97-AF65-F5344CB8AC3E}">
        <p14:creationId xmlns:p14="http://schemas.microsoft.com/office/powerpoint/2010/main" val="18981719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4927303-4E75-1E41-A95C-60621791505B}"/>
              </a:ext>
            </a:extLst>
          </p:cNvPr>
          <p:cNvPicPr>
            <a:picLocks noGrp="1" noChangeAspect="1"/>
          </p:cNvPicPr>
          <p:nvPr>
            <p:ph idx="1"/>
          </p:nvPr>
        </p:nvPicPr>
        <p:blipFill>
          <a:blip r:embed="rId2"/>
          <a:stretch>
            <a:fillRect/>
          </a:stretch>
        </p:blipFill>
        <p:spPr>
          <a:xfrm>
            <a:off x="533401" y="239997"/>
            <a:ext cx="10972800" cy="6110003"/>
          </a:xfrm>
        </p:spPr>
      </p:pic>
    </p:spTree>
    <p:extLst>
      <p:ext uri="{BB962C8B-B14F-4D97-AF65-F5344CB8AC3E}">
        <p14:creationId xmlns:p14="http://schemas.microsoft.com/office/powerpoint/2010/main" val="3537934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94AE7-C49F-7941-B343-FD5ADF18884A}"/>
              </a:ext>
            </a:extLst>
          </p:cNvPr>
          <p:cNvSpPr>
            <a:spLocks noGrp="1"/>
          </p:cNvSpPr>
          <p:nvPr>
            <p:ph type="title"/>
          </p:nvPr>
        </p:nvSpPr>
        <p:spPr>
          <a:xfrm>
            <a:off x="219635" y="161365"/>
            <a:ext cx="10515600" cy="722500"/>
          </a:xfrm>
        </p:spPr>
        <p:txBody>
          <a:bodyPr>
            <a:normAutofit fontScale="90000"/>
          </a:bodyPr>
          <a:lstStyle/>
          <a:p>
            <a:pPr algn="ctr"/>
            <a:r>
              <a:rPr lang="en-US" sz="2400" dirty="0">
                <a:solidFill>
                  <a:srgbClr val="002060"/>
                </a:solidFill>
                <a:latin typeface="Times New Roman" panose="02020603050405020304" pitchFamily="18" charset="0"/>
                <a:cs typeface="Times New Roman" panose="02020603050405020304" pitchFamily="18" charset="0"/>
              </a:rPr>
              <a:t>UC &amp; EIM </a:t>
            </a:r>
            <a:br>
              <a:rPr lang="en-US" sz="2400" dirty="0">
                <a:solidFill>
                  <a:srgbClr val="002060"/>
                </a:solidFill>
                <a:latin typeface="Times New Roman" panose="02020603050405020304" pitchFamily="18" charset="0"/>
                <a:cs typeface="Times New Roman" panose="02020603050405020304" pitchFamily="18" charset="0"/>
              </a:rPr>
            </a:br>
            <a:r>
              <a:rPr lang="en-US" sz="2400" dirty="0">
                <a:solidFill>
                  <a:srgbClr val="002060"/>
                </a:solidFill>
                <a:latin typeface="Times New Roman" panose="02020603050405020304" pitchFamily="18" charset="0"/>
                <a:cs typeface="Times New Roman" panose="02020603050405020304" pitchFamily="18" charset="0"/>
              </a:rPr>
              <a:t>Data obtained from IRCC Registry</a:t>
            </a:r>
            <a:endParaRPr lang="en-US" sz="2400" dirty="0"/>
          </a:p>
        </p:txBody>
      </p:sp>
      <p:pic>
        <p:nvPicPr>
          <p:cNvPr id="5" name="Content Placeholder 4">
            <a:extLst>
              <a:ext uri="{FF2B5EF4-FFF2-40B4-BE49-F238E27FC236}">
                <a16:creationId xmlns:a16="http://schemas.microsoft.com/office/drawing/2014/main" id="{CEF167F1-DDEC-F446-B24C-CE09126F37A9}"/>
              </a:ext>
            </a:extLst>
          </p:cNvPr>
          <p:cNvPicPr>
            <a:picLocks noGrp="1" noChangeAspect="1"/>
          </p:cNvPicPr>
          <p:nvPr>
            <p:ph idx="1"/>
          </p:nvPr>
        </p:nvPicPr>
        <p:blipFill>
          <a:blip r:embed="rId2"/>
          <a:stretch>
            <a:fillRect/>
          </a:stretch>
        </p:blipFill>
        <p:spPr>
          <a:xfrm>
            <a:off x="3031414" y="1008743"/>
            <a:ext cx="5623560" cy="2587681"/>
          </a:xfrm>
        </p:spPr>
      </p:pic>
      <p:pic>
        <p:nvPicPr>
          <p:cNvPr id="6" name="Picture 5">
            <a:extLst>
              <a:ext uri="{FF2B5EF4-FFF2-40B4-BE49-F238E27FC236}">
                <a16:creationId xmlns:a16="http://schemas.microsoft.com/office/drawing/2014/main" id="{A6A2A314-0D12-1E42-A508-BE86DD2B9900}"/>
              </a:ext>
            </a:extLst>
          </p:cNvPr>
          <p:cNvPicPr>
            <a:picLocks noChangeAspect="1"/>
          </p:cNvPicPr>
          <p:nvPr/>
        </p:nvPicPr>
        <p:blipFill>
          <a:blip r:embed="rId3"/>
          <a:stretch>
            <a:fillRect/>
          </a:stretch>
        </p:blipFill>
        <p:spPr>
          <a:xfrm>
            <a:off x="11049741" y="28660"/>
            <a:ext cx="1142259" cy="710642"/>
          </a:xfrm>
          <a:prstGeom prst="rect">
            <a:avLst/>
          </a:prstGeom>
        </p:spPr>
      </p:pic>
      <p:pic>
        <p:nvPicPr>
          <p:cNvPr id="8" name="Picture 7">
            <a:extLst>
              <a:ext uri="{FF2B5EF4-FFF2-40B4-BE49-F238E27FC236}">
                <a16:creationId xmlns:a16="http://schemas.microsoft.com/office/drawing/2014/main" id="{E67F5266-789F-AA4A-977F-8C8045ADE748}"/>
              </a:ext>
            </a:extLst>
          </p:cNvPr>
          <p:cNvPicPr>
            <a:picLocks noChangeAspect="1"/>
          </p:cNvPicPr>
          <p:nvPr/>
        </p:nvPicPr>
        <p:blipFill>
          <a:blip r:embed="rId4"/>
          <a:stretch>
            <a:fillRect/>
          </a:stretch>
        </p:blipFill>
        <p:spPr>
          <a:xfrm>
            <a:off x="5843195" y="3596424"/>
            <a:ext cx="6348805" cy="2567996"/>
          </a:xfrm>
          <a:prstGeom prst="rect">
            <a:avLst/>
          </a:prstGeom>
        </p:spPr>
      </p:pic>
      <p:pic>
        <p:nvPicPr>
          <p:cNvPr id="10" name="Picture 9">
            <a:extLst>
              <a:ext uri="{FF2B5EF4-FFF2-40B4-BE49-F238E27FC236}">
                <a16:creationId xmlns:a16="http://schemas.microsoft.com/office/drawing/2014/main" id="{1BA80085-CF45-1A41-B475-C3133BF3ACA2}"/>
              </a:ext>
            </a:extLst>
          </p:cNvPr>
          <p:cNvPicPr>
            <a:picLocks noChangeAspect="1"/>
          </p:cNvPicPr>
          <p:nvPr/>
        </p:nvPicPr>
        <p:blipFill>
          <a:blip r:embed="rId5"/>
          <a:stretch>
            <a:fillRect/>
          </a:stretch>
        </p:blipFill>
        <p:spPr>
          <a:xfrm>
            <a:off x="219635" y="3596424"/>
            <a:ext cx="5623559" cy="2772538"/>
          </a:xfrm>
          <a:prstGeom prst="rect">
            <a:avLst/>
          </a:prstGeom>
        </p:spPr>
      </p:pic>
    </p:spTree>
    <p:extLst>
      <p:ext uri="{BB962C8B-B14F-4D97-AF65-F5344CB8AC3E}">
        <p14:creationId xmlns:p14="http://schemas.microsoft.com/office/powerpoint/2010/main" val="18315323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1899EBC-655B-9749-8220-FC67490F2835}"/>
              </a:ext>
            </a:extLst>
          </p:cNvPr>
          <p:cNvPicPr>
            <a:picLocks noGrp="1" noChangeAspect="1"/>
          </p:cNvPicPr>
          <p:nvPr>
            <p:ph idx="1"/>
          </p:nvPr>
        </p:nvPicPr>
        <p:blipFill>
          <a:blip r:embed="rId2"/>
          <a:stretch>
            <a:fillRect/>
          </a:stretch>
        </p:blipFill>
        <p:spPr>
          <a:xfrm>
            <a:off x="1028700" y="354012"/>
            <a:ext cx="9629775" cy="5889626"/>
          </a:xfrm>
        </p:spPr>
      </p:pic>
    </p:spTree>
    <p:extLst>
      <p:ext uri="{BB962C8B-B14F-4D97-AF65-F5344CB8AC3E}">
        <p14:creationId xmlns:p14="http://schemas.microsoft.com/office/powerpoint/2010/main" val="28931351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5B45D02-CA98-4849-859A-A1F0810ABC16}"/>
              </a:ext>
            </a:extLst>
          </p:cNvPr>
          <p:cNvPicPr>
            <a:picLocks noGrp="1" noChangeAspect="1"/>
          </p:cNvPicPr>
          <p:nvPr>
            <p:ph idx="1"/>
          </p:nvPr>
        </p:nvPicPr>
        <p:blipFill>
          <a:blip r:embed="rId2"/>
          <a:stretch>
            <a:fillRect/>
          </a:stretch>
        </p:blipFill>
        <p:spPr>
          <a:xfrm>
            <a:off x="625204" y="365124"/>
            <a:ext cx="9776096" cy="5840081"/>
          </a:xfrm>
        </p:spPr>
      </p:pic>
    </p:spTree>
    <p:extLst>
      <p:ext uri="{BB962C8B-B14F-4D97-AF65-F5344CB8AC3E}">
        <p14:creationId xmlns:p14="http://schemas.microsoft.com/office/powerpoint/2010/main" val="18216775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6E5071-2309-5841-8024-B0F0AA998D87}"/>
              </a:ext>
            </a:extLst>
          </p:cNvPr>
          <p:cNvSpPr>
            <a:spLocks noGrp="1"/>
          </p:cNvSpPr>
          <p:nvPr>
            <p:ph idx="1"/>
          </p:nvPr>
        </p:nvSpPr>
        <p:spPr>
          <a:xfrm>
            <a:off x="564776" y="793376"/>
            <a:ext cx="10789024" cy="5383587"/>
          </a:xfrm>
        </p:spPr>
        <p:txBody>
          <a:bodyPr>
            <a:normAutofit fontScale="25000" lnSpcReduction="20000"/>
          </a:bodyPr>
          <a:lstStyle/>
          <a:p>
            <a:r>
              <a:rPr lang="en-US" sz="11200" dirty="0"/>
              <a:t>She did not any follow up up to 3years</a:t>
            </a:r>
          </a:p>
          <a:p>
            <a:r>
              <a:rPr lang="en-US" sz="11200" dirty="0"/>
              <a:t>The patient have some times  bloody diarrhea, and abdominal cramp, and suddenly due to temporomandibular joint pain, LBP, pelvic pain, and legs pain admitted to hospital Rheumatology ward, and  her Rheumatologist consulted with Gastroenterology ward</a:t>
            </a:r>
          </a:p>
          <a:p>
            <a:r>
              <a:rPr lang="en-US" sz="11200" dirty="0"/>
              <a:t>The patient is on Prednisolone 10mg/d, sulfasalazine 3gr/d, and some times NSAIDs</a:t>
            </a:r>
            <a:endParaRPr lang="en-US" sz="11200" b="1" dirty="0">
              <a:solidFill>
                <a:srgbClr val="00349D"/>
              </a:solidFill>
            </a:endParaRPr>
          </a:p>
          <a:p>
            <a:pPr marL="0" indent="0">
              <a:buNone/>
            </a:pPr>
            <a:endParaRPr lang="en-US" sz="11200" b="1" dirty="0">
              <a:solidFill>
                <a:srgbClr val="00349D"/>
              </a:solidFill>
            </a:endParaRPr>
          </a:p>
          <a:p>
            <a:pPr marL="0" indent="0">
              <a:buNone/>
            </a:pPr>
            <a:r>
              <a:rPr lang="en-US" sz="11200" b="1" dirty="0">
                <a:solidFill>
                  <a:srgbClr val="00349D"/>
                </a:solidFill>
              </a:rPr>
              <a:t>Q; 11</a:t>
            </a:r>
          </a:p>
          <a:p>
            <a:pPr marL="0" indent="0">
              <a:buNone/>
            </a:pPr>
            <a:r>
              <a:rPr lang="en-US" sz="11200" b="1" dirty="0">
                <a:solidFill>
                  <a:srgbClr val="00349D"/>
                </a:solidFill>
              </a:rPr>
              <a:t>What do you advise at first?</a:t>
            </a:r>
          </a:p>
          <a:p>
            <a:pPr marL="0" indent="0">
              <a:buNone/>
            </a:pPr>
            <a:r>
              <a:rPr lang="en-US" sz="11200" dirty="0">
                <a:solidFill>
                  <a:srgbClr val="00349D"/>
                </a:solidFill>
              </a:rPr>
              <a:t>1-Colonoscopy</a:t>
            </a:r>
          </a:p>
          <a:p>
            <a:pPr marL="0" indent="0">
              <a:buNone/>
            </a:pPr>
            <a:r>
              <a:rPr lang="en-US" sz="11200" dirty="0">
                <a:solidFill>
                  <a:srgbClr val="00349D"/>
                </a:solidFill>
              </a:rPr>
              <a:t>2-MRE</a:t>
            </a:r>
          </a:p>
          <a:p>
            <a:pPr marL="0" indent="0">
              <a:buNone/>
            </a:pPr>
            <a:r>
              <a:rPr lang="en-US" sz="11200" dirty="0">
                <a:solidFill>
                  <a:srgbClr val="00349D"/>
                </a:solidFill>
              </a:rPr>
              <a:t>3-Plain abdomen</a:t>
            </a:r>
          </a:p>
          <a:p>
            <a:pPr marL="0" indent="0">
              <a:buNone/>
            </a:pPr>
            <a:r>
              <a:rPr lang="en-US" sz="11200" dirty="0">
                <a:solidFill>
                  <a:srgbClr val="00349D"/>
                </a:solidFill>
              </a:rPr>
              <a:t>4-Bone scan</a:t>
            </a:r>
          </a:p>
          <a:p>
            <a:endParaRPr lang="en-US" dirty="0"/>
          </a:p>
        </p:txBody>
      </p:sp>
    </p:spTree>
    <p:extLst>
      <p:ext uri="{BB962C8B-B14F-4D97-AF65-F5344CB8AC3E}">
        <p14:creationId xmlns:p14="http://schemas.microsoft.com/office/powerpoint/2010/main" val="711271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E12F5-7170-9E44-980F-118782B879B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A7F8473-E6F9-ED44-8813-54E5C624D07D}"/>
              </a:ext>
            </a:extLst>
          </p:cNvPr>
          <p:cNvPicPr>
            <a:picLocks noGrp="1" noChangeAspect="1"/>
          </p:cNvPicPr>
          <p:nvPr>
            <p:ph idx="1"/>
          </p:nvPr>
        </p:nvPicPr>
        <p:blipFill>
          <a:blip r:embed="rId2"/>
          <a:stretch>
            <a:fillRect/>
          </a:stretch>
        </p:blipFill>
        <p:spPr>
          <a:xfrm>
            <a:off x="512856" y="212584"/>
            <a:ext cx="11226426" cy="5932721"/>
          </a:xfrm>
        </p:spPr>
      </p:pic>
    </p:spTree>
    <p:extLst>
      <p:ext uri="{BB962C8B-B14F-4D97-AF65-F5344CB8AC3E}">
        <p14:creationId xmlns:p14="http://schemas.microsoft.com/office/powerpoint/2010/main" val="19917004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CBF41-F023-9B47-9540-8AA4077CAB1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5352B46-4056-5346-81A0-06B8245E57DA}"/>
              </a:ext>
            </a:extLst>
          </p:cNvPr>
          <p:cNvPicPr>
            <a:picLocks noGrp="1" noChangeAspect="1"/>
          </p:cNvPicPr>
          <p:nvPr>
            <p:ph idx="1"/>
          </p:nvPr>
        </p:nvPicPr>
        <p:blipFill>
          <a:blip r:embed="rId2">
            <a:extLst>
              <a:ext uri="{BEBA8EAE-BF5A-486C-A8C5-ECC9F3942E4B}">
                <a14:imgProps xmlns:a14="http://schemas.microsoft.com/office/drawing/2010/main">
                  <a14:imgLayer>
                    <a14:imgEffect>
                      <a14:brightnessContrast bright="-20000" contrast="20000"/>
                    </a14:imgEffect>
                  </a14:imgLayer>
                </a14:imgProps>
              </a:ext>
            </a:extLst>
          </a:blip>
          <a:stretch>
            <a:fillRect/>
          </a:stretch>
        </p:blipFill>
        <p:spPr>
          <a:xfrm>
            <a:off x="0" y="0"/>
            <a:ext cx="12192000" cy="6926966"/>
          </a:xfrm>
        </p:spPr>
      </p:pic>
    </p:spTree>
    <p:extLst>
      <p:ext uri="{BB962C8B-B14F-4D97-AF65-F5344CB8AC3E}">
        <p14:creationId xmlns:p14="http://schemas.microsoft.com/office/powerpoint/2010/main" val="6830804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B36A6BE-02FD-0441-877A-40B92521E4CD}"/>
              </a:ext>
            </a:extLst>
          </p:cNvPr>
          <p:cNvPicPr>
            <a:picLocks noGrp="1" noChangeAspect="1"/>
          </p:cNvPicPr>
          <p:nvPr>
            <p:ph idx="1"/>
          </p:nvPr>
        </p:nvPicPr>
        <p:blipFill>
          <a:blip r:embed="rId2">
            <a:extLst>
              <a:ext uri="{BEBA8EAE-BF5A-486C-A8C5-ECC9F3942E4B}">
                <a14:imgProps xmlns:a14="http://schemas.microsoft.com/office/drawing/2010/main">
                  <a14:imgLayer>
                    <a14:imgEffect>
                      <a14:brightnessContrast bright="-20000" contrast="40000"/>
                    </a14:imgEffect>
                  </a14:imgLayer>
                </a14:imgProps>
              </a:ext>
            </a:extLst>
          </a:blip>
          <a:stretch>
            <a:fillRect/>
          </a:stretch>
        </p:blipFill>
        <p:spPr>
          <a:xfrm>
            <a:off x="605118" y="255494"/>
            <a:ext cx="10905564" cy="6252882"/>
          </a:xfrm>
        </p:spPr>
      </p:pic>
    </p:spTree>
    <p:extLst>
      <p:ext uri="{BB962C8B-B14F-4D97-AF65-F5344CB8AC3E}">
        <p14:creationId xmlns:p14="http://schemas.microsoft.com/office/powerpoint/2010/main" val="4509879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7584ED-7670-5C4A-BFCB-299FA33FFF4C}"/>
              </a:ext>
            </a:extLst>
          </p:cNvPr>
          <p:cNvSpPr>
            <a:spLocks noGrp="1"/>
          </p:cNvSpPr>
          <p:nvPr>
            <p:ph idx="1"/>
          </p:nvPr>
        </p:nvSpPr>
        <p:spPr>
          <a:xfrm>
            <a:off x="294467" y="232475"/>
            <a:ext cx="11606179" cy="5944488"/>
          </a:xfrm>
        </p:spPr>
        <p:txBody>
          <a:bodyPr>
            <a:normAutofit/>
          </a:bodyPr>
          <a:lstStyle/>
          <a:p>
            <a:pPr marL="0" indent="0" rtl="1">
              <a:buNone/>
            </a:pPr>
            <a:r>
              <a:rPr lang="en-US" b="1" dirty="0">
                <a:solidFill>
                  <a:srgbClr val="00349D"/>
                </a:solidFill>
              </a:rPr>
              <a:t>MRE</a:t>
            </a:r>
            <a:r>
              <a:rPr lang="fa-IR" dirty="0"/>
              <a:t> </a:t>
            </a:r>
            <a:endParaRPr lang="en-US" dirty="0"/>
          </a:p>
          <a:p>
            <a:r>
              <a:rPr lang="en-US" dirty="0"/>
              <a:t>Long segment of circumferential with mild mural thickening is seen in right colon from cecum to hepatic flexure</a:t>
            </a:r>
          </a:p>
          <a:p>
            <a:r>
              <a:rPr lang="en-US" dirty="0"/>
              <a:t>Two segments of mural thickening are evident in transverse and proximal descending colon</a:t>
            </a:r>
          </a:p>
          <a:p>
            <a:r>
              <a:rPr lang="en-US" dirty="0"/>
              <a:t>Short segment with mild mural thickening is evident in terminal ileum within 10-15cm length with mildly increased contrast enhancement</a:t>
            </a:r>
          </a:p>
          <a:p>
            <a:r>
              <a:rPr lang="en-US" dirty="0"/>
              <a:t>The rest of small bowel is unremarkable</a:t>
            </a:r>
          </a:p>
        </p:txBody>
      </p:sp>
      <p:pic>
        <p:nvPicPr>
          <p:cNvPr id="5" name="Picture 4">
            <a:extLst>
              <a:ext uri="{FF2B5EF4-FFF2-40B4-BE49-F238E27FC236}">
                <a16:creationId xmlns:a16="http://schemas.microsoft.com/office/drawing/2014/main" id="{73949B06-C5E4-C44F-867D-51CAD2363E6F}"/>
              </a:ext>
            </a:extLst>
          </p:cNvPr>
          <p:cNvPicPr>
            <a:picLocks noChangeAspect="1"/>
          </p:cNvPicPr>
          <p:nvPr/>
        </p:nvPicPr>
        <p:blipFill>
          <a:blip r:embed="rId2"/>
          <a:stretch>
            <a:fillRect/>
          </a:stretch>
        </p:blipFill>
        <p:spPr>
          <a:xfrm>
            <a:off x="8444753" y="3399329"/>
            <a:ext cx="3747247" cy="3458671"/>
          </a:xfrm>
          <a:prstGeom prst="rect">
            <a:avLst/>
          </a:prstGeom>
        </p:spPr>
      </p:pic>
    </p:spTree>
    <p:extLst>
      <p:ext uri="{BB962C8B-B14F-4D97-AF65-F5344CB8AC3E}">
        <p14:creationId xmlns:p14="http://schemas.microsoft.com/office/powerpoint/2010/main" val="3402477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5F1E0-F431-4676-980A-60D34ACC8E67}"/>
              </a:ext>
            </a:extLst>
          </p:cNvPr>
          <p:cNvSpPr>
            <a:spLocks noGrp="1"/>
          </p:cNvSpPr>
          <p:nvPr>
            <p:ph type="title"/>
          </p:nvPr>
        </p:nvSpPr>
        <p:spPr>
          <a:xfrm>
            <a:off x="793376" y="365126"/>
            <a:ext cx="10560424" cy="764428"/>
          </a:xfrm>
        </p:spPr>
        <p:txBody>
          <a:bodyPr/>
          <a:lstStyle/>
          <a:p>
            <a:r>
              <a:rPr lang="en-US" b="1" dirty="0">
                <a:solidFill>
                  <a:srgbClr val="00349D"/>
                </a:solidFill>
              </a:rPr>
              <a:t>lab</a:t>
            </a:r>
          </a:p>
        </p:txBody>
      </p:sp>
      <p:sp>
        <p:nvSpPr>
          <p:cNvPr id="3" name="Content Placeholder 2">
            <a:extLst>
              <a:ext uri="{FF2B5EF4-FFF2-40B4-BE49-F238E27FC236}">
                <a16:creationId xmlns:a16="http://schemas.microsoft.com/office/drawing/2014/main" id="{5C9B313A-67AC-40B3-B753-EA902ABAFD48}"/>
              </a:ext>
            </a:extLst>
          </p:cNvPr>
          <p:cNvSpPr>
            <a:spLocks noGrp="1"/>
          </p:cNvSpPr>
          <p:nvPr>
            <p:ph idx="1"/>
          </p:nvPr>
        </p:nvSpPr>
        <p:spPr>
          <a:xfrm>
            <a:off x="699247" y="1129553"/>
            <a:ext cx="10654553" cy="5047410"/>
          </a:xfrm>
        </p:spPr>
        <p:txBody>
          <a:bodyPr/>
          <a:lstStyle/>
          <a:p>
            <a:pPr marL="0" indent="0">
              <a:buNone/>
            </a:pPr>
            <a:r>
              <a:rPr lang="en-US" dirty="0"/>
              <a:t>WBC= 15140                                       AST=20</a:t>
            </a:r>
            <a:br>
              <a:rPr lang="en-US" dirty="0"/>
            </a:br>
            <a:r>
              <a:rPr lang="en-US" dirty="0"/>
              <a:t>Hb= 8                                                   ALT=8</a:t>
            </a:r>
            <a:br>
              <a:rPr lang="en-US" dirty="0"/>
            </a:br>
            <a:r>
              <a:rPr lang="en-US" dirty="0"/>
              <a:t>Platelet=465000                                ALP=151</a:t>
            </a:r>
            <a:br>
              <a:rPr lang="en-US" dirty="0"/>
            </a:br>
            <a:r>
              <a:rPr lang="en-US" dirty="0"/>
              <a:t>BUN=11                                               Bili T= 0.5</a:t>
            </a:r>
            <a:br>
              <a:rPr lang="en-US" dirty="0"/>
            </a:br>
            <a:r>
              <a:rPr lang="en-US" dirty="0"/>
              <a:t>Cr=0.51                                                Bili D= 0.35</a:t>
            </a:r>
            <a:br>
              <a:rPr lang="en-US" dirty="0"/>
            </a:br>
            <a:r>
              <a:rPr lang="en-US" dirty="0"/>
              <a:t>Na=142                                               ESR=80</a:t>
            </a:r>
            <a:br>
              <a:rPr lang="en-US" dirty="0"/>
            </a:br>
            <a:r>
              <a:rPr lang="en-US" dirty="0"/>
              <a:t>K=3.86                                                 CRP=34</a:t>
            </a:r>
          </a:p>
          <a:p>
            <a:pPr marL="0" indent="0">
              <a:buNone/>
            </a:pPr>
            <a:r>
              <a:rPr lang="en-US" dirty="0"/>
              <a:t>Serum Albumin= 3.1</a:t>
            </a:r>
          </a:p>
          <a:p>
            <a:endParaRPr lang="en-US" dirty="0"/>
          </a:p>
        </p:txBody>
      </p:sp>
    </p:spTree>
    <p:extLst>
      <p:ext uri="{BB962C8B-B14F-4D97-AF65-F5344CB8AC3E}">
        <p14:creationId xmlns:p14="http://schemas.microsoft.com/office/powerpoint/2010/main" val="16531285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5BE5FF-D277-CF47-A141-40D9961082E9}"/>
              </a:ext>
            </a:extLst>
          </p:cNvPr>
          <p:cNvSpPr>
            <a:spLocks noGrp="1"/>
          </p:cNvSpPr>
          <p:nvPr>
            <p:ph idx="1"/>
          </p:nvPr>
        </p:nvSpPr>
        <p:spPr>
          <a:xfrm>
            <a:off x="322729" y="971550"/>
            <a:ext cx="11672047" cy="5205413"/>
          </a:xfrm>
        </p:spPr>
        <p:txBody>
          <a:bodyPr/>
          <a:lstStyle/>
          <a:p>
            <a:pPr marL="0" indent="0">
              <a:buNone/>
            </a:pPr>
            <a:r>
              <a:rPr lang="en-US" sz="3200" b="1" dirty="0">
                <a:solidFill>
                  <a:srgbClr val="00349D"/>
                </a:solidFill>
              </a:rPr>
              <a:t>Q; 12</a:t>
            </a:r>
          </a:p>
          <a:p>
            <a:pPr marL="0" indent="0">
              <a:buNone/>
            </a:pPr>
            <a:r>
              <a:rPr lang="en-US" sz="3200" b="1" dirty="0">
                <a:solidFill>
                  <a:srgbClr val="00349D"/>
                </a:solidFill>
              </a:rPr>
              <a:t>What do you advise  to her?</a:t>
            </a:r>
          </a:p>
          <a:p>
            <a:pPr marL="0" indent="0">
              <a:buNone/>
            </a:pPr>
            <a:r>
              <a:rPr lang="en-US" dirty="0">
                <a:solidFill>
                  <a:srgbClr val="00349D"/>
                </a:solidFill>
              </a:rPr>
              <a:t>1-Hydrocortisone 100mg TDS for 3-5 days, and followed by prednisolone 50mg/d, and sulfasalazine 3gr/d</a:t>
            </a:r>
          </a:p>
          <a:p>
            <a:pPr marL="0" indent="0">
              <a:buNone/>
            </a:pPr>
            <a:r>
              <a:rPr lang="en-US" dirty="0">
                <a:solidFill>
                  <a:srgbClr val="00349D"/>
                </a:solidFill>
              </a:rPr>
              <a:t>2-Infliximab 5mg/gr 0,2,6, and every two months, and 6-MP, Sulfazalezine3g/d</a:t>
            </a:r>
          </a:p>
          <a:p>
            <a:pPr marL="0" indent="0">
              <a:buNone/>
            </a:pPr>
            <a:r>
              <a:rPr lang="en-US" dirty="0">
                <a:solidFill>
                  <a:srgbClr val="00349D"/>
                </a:solidFill>
              </a:rPr>
              <a:t>3-Infliximab 5mg/gr 0,2,6, and every two months, and MTX 25mg/week, folic 5mg/d</a:t>
            </a:r>
          </a:p>
          <a:p>
            <a:pPr marL="0" indent="0">
              <a:buNone/>
            </a:pPr>
            <a:r>
              <a:rPr lang="en-US" dirty="0">
                <a:solidFill>
                  <a:srgbClr val="00349D"/>
                </a:solidFill>
              </a:rPr>
              <a:t>4-Adalimumb 160/80/40 EOW, and MTX 25mg/week, folic 5mg/d</a:t>
            </a:r>
          </a:p>
          <a:p>
            <a:pPr marL="0" indent="0">
              <a:buNone/>
            </a:pPr>
            <a:r>
              <a:rPr lang="en-US" dirty="0">
                <a:solidFill>
                  <a:srgbClr val="00349D"/>
                </a:solidFill>
              </a:rPr>
              <a:t>5-Tofacitinib 10mg/BD, Sulfazalezine3g/d</a:t>
            </a:r>
          </a:p>
          <a:p>
            <a:pPr marL="0" indent="0">
              <a:buNone/>
            </a:pPr>
            <a:endParaRPr lang="en-US" dirty="0">
              <a:solidFill>
                <a:srgbClr val="00349D"/>
              </a:solidFill>
            </a:endParaRPr>
          </a:p>
          <a:p>
            <a:endParaRPr lang="en-US" dirty="0"/>
          </a:p>
        </p:txBody>
      </p:sp>
    </p:spTree>
    <p:extLst>
      <p:ext uri="{BB962C8B-B14F-4D97-AF65-F5344CB8AC3E}">
        <p14:creationId xmlns:p14="http://schemas.microsoft.com/office/powerpoint/2010/main" val="38902747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97257-7324-F74C-A3DF-2DEAD97D4D7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7E580D0-FD1B-CD42-8162-DDBDAD15DC8E}"/>
              </a:ext>
            </a:extLst>
          </p:cNvPr>
          <p:cNvPicPr>
            <a:picLocks noGrp="1" noChangeAspect="1"/>
          </p:cNvPicPr>
          <p:nvPr>
            <p:ph idx="1"/>
          </p:nvPr>
        </p:nvPicPr>
        <p:blipFill>
          <a:blip r:embed="rId2"/>
          <a:stretch>
            <a:fillRect/>
          </a:stretch>
        </p:blipFill>
        <p:spPr>
          <a:xfrm>
            <a:off x="0" y="-1"/>
            <a:ext cx="12058650" cy="6858001"/>
          </a:xfrm>
        </p:spPr>
      </p:pic>
    </p:spTree>
    <p:extLst>
      <p:ext uri="{BB962C8B-B14F-4D97-AF65-F5344CB8AC3E}">
        <p14:creationId xmlns:p14="http://schemas.microsoft.com/office/powerpoint/2010/main" val="1653199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C29FF2-8B44-2449-B9F2-FF47DFA82FC9}"/>
              </a:ext>
            </a:extLst>
          </p:cNvPr>
          <p:cNvSpPr>
            <a:spLocks noGrp="1"/>
          </p:cNvSpPr>
          <p:nvPr>
            <p:ph idx="1"/>
          </p:nvPr>
        </p:nvSpPr>
        <p:spPr>
          <a:xfrm>
            <a:off x="121025" y="147918"/>
            <a:ext cx="11914094" cy="6710081"/>
          </a:xfrm>
        </p:spPr>
        <p:txBody>
          <a:bodyPr>
            <a:normAutofit lnSpcReduction="10000"/>
          </a:bodyPr>
          <a:lstStyle/>
          <a:p>
            <a:pPr marL="0" indent="0">
              <a:buNone/>
            </a:pPr>
            <a:r>
              <a:rPr lang="en-US" b="1" dirty="0">
                <a:solidFill>
                  <a:srgbClr val="002778"/>
                </a:solidFill>
              </a:rPr>
              <a:t>Case 1</a:t>
            </a:r>
          </a:p>
          <a:p>
            <a:r>
              <a:rPr lang="en-US" dirty="0"/>
              <a:t>38 years old lady KC of Ulcerative Colitis  1391</a:t>
            </a:r>
          </a:p>
          <a:p>
            <a:r>
              <a:rPr lang="en-US" dirty="0"/>
              <a:t>Presented with intermittent non bloody diarrhea, crampy abdominal pain, LBP, and migratory large joints arthralgia ( knee, wrist, ankle), and 3-4 kg weight loss</a:t>
            </a:r>
          </a:p>
          <a:p>
            <a:r>
              <a:rPr lang="en-US" dirty="0"/>
              <a:t>She have not history of GI bleeding, chest pain, and dyspnea</a:t>
            </a:r>
          </a:p>
          <a:p>
            <a:r>
              <a:rPr lang="en-US" dirty="0"/>
              <a:t>She said; in 1391 presented with diarrhea, and vomiting, and fever</a:t>
            </a:r>
          </a:p>
          <a:p>
            <a:r>
              <a:rPr lang="en-US" dirty="0"/>
              <a:t>After 2 weeks; vomiting and fever subside, but diarrhea continued </a:t>
            </a:r>
          </a:p>
          <a:p>
            <a:r>
              <a:rPr lang="en-US" dirty="0" err="1"/>
              <a:t>Hb</a:t>
            </a:r>
            <a:r>
              <a:rPr lang="en-US" dirty="0"/>
              <a:t>; 12 CRP; 8 Ferritin; 34  LFT=Normal FBS; 88 </a:t>
            </a:r>
            <a:r>
              <a:rPr lang="en-US" dirty="0" err="1"/>
              <a:t>Crt</a:t>
            </a:r>
            <a:r>
              <a:rPr lang="en-US" dirty="0"/>
              <a:t>; 0.8 Stool; RBC, WBC neg </a:t>
            </a:r>
          </a:p>
          <a:p>
            <a:r>
              <a:rPr lang="en-US" dirty="0"/>
              <a:t>Her physician referred her for Colonoscopy</a:t>
            </a:r>
          </a:p>
          <a:p>
            <a:r>
              <a:rPr lang="en-US" dirty="0"/>
              <a:t>Colonoscopy; up to splenic flexure was seen, with decrease vascular marking  (Mayo 1)</a:t>
            </a:r>
          </a:p>
          <a:p>
            <a:r>
              <a:rPr lang="en-US" dirty="0"/>
              <a:t>Rectosigmoid Biopsy; active inflammation</a:t>
            </a:r>
          </a:p>
          <a:p>
            <a:r>
              <a:rPr lang="en-US" dirty="0"/>
              <a:t>Her physician started 5ASA 3gr/d and after 2mo she did not respond to this medication</a:t>
            </a:r>
          </a:p>
        </p:txBody>
      </p:sp>
    </p:spTree>
    <p:extLst>
      <p:ext uri="{BB962C8B-B14F-4D97-AF65-F5344CB8AC3E}">
        <p14:creationId xmlns:p14="http://schemas.microsoft.com/office/powerpoint/2010/main" val="1038567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C67EFE-1950-9F41-A5CC-F2C0136FBD1E}"/>
              </a:ext>
            </a:extLst>
          </p:cNvPr>
          <p:cNvSpPr>
            <a:spLocks noGrp="1"/>
          </p:cNvSpPr>
          <p:nvPr>
            <p:ph idx="1"/>
          </p:nvPr>
        </p:nvSpPr>
        <p:spPr>
          <a:xfrm>
            <a:off x="623888" y="811212"/>
            <a:ext cx="10920412" cy="4351338"/>
          </a:xfrm>
        </p:spPr>
        <p:txBody>
          <a:bodyPr/>
          <a:lstStyle/>
          <a:p>
            <a:r>
              <a:rPr lang="en-US" dirty="0"/>
              <a:t>After 3-4months; she is on  Infliximab every two months, and MTX 15mg/w, folic 5mg/d</a:t>
            </a:r>
          </a:p>
          <a:p>
            <a:r>
              <a:rPr lang="en-US" dirty="0"/>
              <a:t>The patient has not LBP, and Joint pain, but she have some times non bloody diarrhea</a:t>
            </a:r>
          </a:p>
          <a:p>
            <a:r>
              <a:rPr lang="en-US" dirty="0" err="1"/>
              <a:t>Hb</a:t>
            </a:r>
            <a:r>
              <a:rPr lang="en-US" dirty="0"/>
              <a:t>; 12 CRP; 16 ESR; 22 LFT; Normal Ferritin; 59 Fecal Calprotectin; 289</a:t>
            </a:r>
          </a:p>
        </p:txBody>
      </p:sp>
    </p:spTree>
    <p:extLst>
      <p:ext uri="{BB962C8B-B14F-4D97-AF65-F5344CB8AC3E}">
        <p14:creationId xmlns:p14="http://schemas.microsoft.com/office/powerpoint/2010/main" val="36337404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E13925-30B5-9449-AC64-CB78101131C7}"/>
              </a:ext>
            </a:extLst>
          </p:cNvPr>
          <p:cNvSpPr>
            <a:spLocks noGrp="1"/>
          </p:cNvSpPr>
          <p:nvPr>
            <p:ph idx="1"/>
          </p:nvPr>
        </p:nvSpPr>
        <p:spPr>
          <a:xfrm>
            <a:off x="371475" y="800100"/>
            <a:ext cx="10982325" cy="5376863"/>
          </a:xfrm>
        </p:spPr>
        <p:txBody>
          <a:bodyPr/>
          <a:lstStyle/>
          <a:p>
            <a:pPr marL="0" indent="0">
              <a:buNone/>
            </a:pPr>
            <a:r>
              <a:rPr lang="en-US" sz="3200" b="1" dirty="0">
                <a:solidFill>
                  <a:srgbClr val="00349D"/>
                </a:solidFill>
              </a:rPr>
              <a:t>Q; 13</a:t>
            </a:r>
          </a:p>
          <a:p>
            <a:pPr marL="0" indent="0">
              <a:buNone/>
            </a:pPr>
            <a:r>
              <a:rPr lang="en-US" sz="3200" b="1" dirty="0">
                <a:solidFill>
                  <a:srgbClr val="00349D"/>
                </a:solidFill>
              </a:rPr>
              <a:t>What is your Treat To Target strategy in this patient?</a:t>
            </a:r>
          </a:p>
          <a:p>
            <a:pPr marL="0" indent="0">
              <a:buNone/>
            </a:pPr>
            <a:r>
              <a:rPr lang="en-US" dirty="0">
                <a:solidFill>
                  <a:srgbClr val="00349D"/>
                </a:solidFill>
              </a:rPr>
              <a:t>1-At least every 3 months until symptom resolution</a:t>
            </a:r>
          </a:p>
          <a:p>
            <a:pPr marL="0" indent="0">
              <a:buNone/>
            </a:pPr>
            <a:r>
              <a:rPr lang="en-US" dirty="0">
                <a:solidFill>
                  <a:srgbClr val="00349D"/>
                </a:solidFill>
              </a:rPr>
              <a:t>2-At least 6-12 months after symptom resolution</a:t>
            </a:r>
          </a:p>
          <a:p>
            <a:pPr marL="0" indent="0">
              <a:buNone/>
            </a:pPr>
            <a:r>
              <a:rPr lang="en-US" dirty="0">
                <a:solidFill>
                  <a:srgbClr val="00349D"/>
                </a:solidFill>
              </a:rPr>
              <a:t>3-Colonoscopy or MRE with in 6-9 months after start of therapy</a:t>
            </a:r>
          </a:p>
          <a:p>
            <a:pPr marL="0" indent="0">
              <a:buNone/>
            </a:pPr>
            <a:r>
              <a:rPr lang="en-US" dirty="0">
                <a:solidFill>
                  <a:srgbClr val="00349D"/>
                </a:solidFill>
              </a:rPr>
              <a:t>4-1&amp;3 </a:t>
            </a:r>
          </a:p>
          <a:p>
            <a:pPr marL="0" indent="0">
              <a:buNone/>
            </a:pPr>
            <a:r>
              <a:rPr lang="en-US" dirty="0">
                <a:solidFill>
                  <a:srgbClr val="00349D"/>
                </a:solidFill>
              </a:rPr>
              <a:t>4-All of above </a:t>
            </a:r>
          </a:p>
          <a:p>
            <a:endParaRPr lang="en-US" dirty="0"/>
          </a:p>
        </p:txBody>
      </p:sp>
    </p:spTree>
    <p:extLst>
      <p:ext uri="{BB962C8B-B14F-4D97-AF65-F5344CB8AC3E}">
        <p14:creationId xmlns:p14="http://schemas.microsoft.com/office/powerpoint/2010/main" val="22519974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a:t>Treat-To-Target: STRIDE Recommendations</a:t>
            </a:r>
            <a:endParaRPr lang="en-US" dirty="0"/>
          </a:p>
        </p:txBody>
      </p:sp>
      <p:pic>
        <p:nvPicPr>
          <p:cNvPr id="3" name="Picture 2"/>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3122396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A8458-5E60-1D40-9CCF-9782DB06097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9570585-DBE4-8F4C-9F68-9BEF9C406F6B}"/>
              </a:ext>
            </a:extLst>
          </p:cNvPr>
          <p:cNvPicPr>
            <a:picLocks noGrp="1" noChangeAspect="1"/>
          </p:cNvPicPr>
          <p:nvPr>
            <p:ph idx="1"/>
          </p:nvPr>
        </p:nvPicPr>
        <p:blipFill>
          <a:blip r:embed="rId2"/>
          <a:stretch>
            <a:fillRect/>
          </a:stretch>
        </p:blipFill>
        <p:spPr>
          <a:xfrm>
            <a:off x="0" y="0"/>
            <a:ext cx="12192000" cy="6907766"/>
          </a:xfrm>
        </p:spPr>
      </p:pic>
    </p:spTree>
    <p:extLst>
      <p:ext uri="{BB962C8B-B14F-4D97-AF65-F5344CB8AC3E}">
        <p14:creationId xmlns:p14="http://schemas.microsoft.com/office/powerpoint/2010/main" val="32535773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C815636-50E8-B740-979B-E1F190BB0ECE}"/>
              </a:ext>
            </a:extLst>
          </p:cNvPr>
          <p:cNvPicPr>
            <a:picLocks noGrp="1" noChangeAspect="1"/>
          </p:cNvPicPr>
          <p:nvPr>
            <p:ph idx="1"/>
          </p:nvPr>
        </p:nvPicPr>
        <p:blipFill>
          <a:blip r:embed="rId2"/>
          <a:stretch>
            <a:fillRect/>
          </a:stretch>
        </p:blipFill>
        <p:spPr>
          <a:xfrm>
            <a:off x="0" y="1190112"/>
            <a:ext cx="12215084" cy="2884348"/>
          </a:xfrm>
        </p:spPr>
      </p:pic>
    </p:spTree>
    <p:extLst>
      <p:ext uri="{BB962C8B-B14F-4D97-AF65-F5344CB8AC3E}">
        <p14:creationId xmlns:p14="http://schemas.microsoft.com/office/powerpoint/2010/main" val="21521524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79822E0-6AFF-8B48-8875-21B092354EF5}"/>
              </a:ext>
            </a:extLst>
          </p:cNvPr>
          <p:cNvPicPr>
            <a:picLocks noGrp="1" noChangeAspect="1"/>
          </p:cNvPicPr>
          <p:nvPr>
            <p:ph idx="1"/>
          </p:nvPr>
        </p:nvPicPr>
        <p:blipFill>
          <a:blip r:embed="rId2"/>
          <a:stretch>
            <a:fillRect/>
          </a:stretch>
        </p:blipFill>
        <p:spPr>
          <a:xfrm>
            <a:off x="849724" y="139700"/>
            <a:ext cx="10137364" cy="6536760"/>
          </a:xfrm>
        </p:spPr>
      </p:pic>
    </p:spTree>
    <p:extLst>
      <p:ext uri="{BB962C8B-B14F-4D97-AF65-F5344CB8AC3E}">
        <p14:creationId xmlns:p14="http://schemas.microsoft.com/office/powerpoint/2010/main" val="10863614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2CD59F-A0E9-F14B-8BF3-3E34591E994D}"/>
              </a:ext>
            </a:extLst>
          </p:cNvPr>
          <p:cNvPicPr>
            <a:picLocks noGrp="1" noChangeAspect="1"/>
          </p:cNvPicPr>
          <p:nvPr>
            <p:ph idx="1"/>
          </p:nvPr>
        </p:nvPicPr>
        <p:blipFill>
          <a:blip r:embed="rId2"/>
          <a:stretch>
            <a:fillRect/>
          </a:stretch>
        </p:blipFill>
        <p:spPr>
          <a:xfrm>
            <a:off x="1210235" y="254000"/>
            <a:ext cx="9560859" cy="6396374"/>
          </a:xfrm>
        </p:spPr>
      </p:pic>
    </p:spTree>
    <p:extLst>
      <p:ext uri="{BB962C8B-B14F-4D97-AF65-F5344CB8AC3E}">
        <p14:creationId xmlns:p14="http://schemas.microsoft.com/office/powerpoint/2010/main" val="10040574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A0582CC-4D82-8F4E-B860-67D94575371E}"/>
              </a:ext>
            </a:extLst>
          </p:cNvPr>
          <p:cNvPicPr>
            <a:picLocks noGrp="1" noChangeAspect="1"/>
          </p:cNvPicPr>
          <p:nvPr>
            <p:ph idx="1"/>
          </p:nvPr>
        </p:nvPicPr>
        <p:blipFill>
          <a:blip r:embed="rId2"/>
          <a:stretch>
            <a:fillRect/>
          </a:stretch>
        </p:blipFill>
        <p:spPr>
          <a:xfrm>
            <a:off x="0" y="0"/>
            <a:ext cx="8944472" cy="6743700"/>
          </a:xfrm>
        </p:spPr>
      </p:pic>
    </p:spTree>
    <p:extLst>
      <p:ext uri="{BB962C8B-B14F-4D97-AF65-F5344CB8AC3E}">
        <p14:creationId xmlns:p14="http://schemas.microsoft.com/office/powerpoint/2010/main" val="31303049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6EF067-5BA0-5F4D-83BC-E8E421613E27}"/>
              </a:ext>
            </a:extLst>
          </p:cNvPr>
          <p:cNvPicPr>
            <a:picLocks noChangeAspect="1"/>
          </p:cNvPicPr>
          <p:nvPr/>
        </p:nvPicPr>
        <p:blipFill>
          <a:blip r:embed="rId2"/>
          <a:stretch>
            <a:fillRect/>
          </a:stretch>
        </p:blipFill>
        <p:spPr>
          <a:xfrm>
            <a:off x="9075397" y="5109882"/>
            <a:ext cx="2120900" cy="719417"/>
          </a:xfrm>
          <a:prstGeom prst="rect">
            <a:avLst/>
          </a:prstGeom>
        </p:spPr>
      </p:pic>
      <p:pic>
        <p:nvPicPr>
          <p:cNvPr id="9" name="Content Placeholder 8">
            <a:extLst>
              <a:ext uri="{FF2B5EF4-FFF2-40B4-BE49-F238E27FC236}">
                <a16:creationId xmlns:a16="http://schemas.microsoft.com/office/drawing/2014/main" id="{7AFBAA12-3B55-A642-B442-848BAD6ED83B}"/>
              </a:ext>
            </a:extLst>
          </p:cNvPr>
          <p:cNvPicPr>
            <a:picLocks noGrp="1" noChangeAspect="1"/>
          </p:cNvPicPr>
          <p:nvPr>
            <p:ph idx="1"/>
          </p:nvPr>
        </p:nvPicPr>
        <p:blipFill>
          <a:blip r:embed="rId3"/>
          <a:stretch>
            <a:fillRect/>
          </a:stretch>
        </p:blipFill>
        <p:spPr>
          <a:xfrm>
            <a:off x="623823" y="117847"/>
            <a:ext cx="11048224" cy="6352463"/>
          </a:xfrm>
        </p:spPr>
      </p:pic>
    </p:spTree>
    <p:extLst>
      <p:ext uri="{BB962C8B-B14F-4D97-AF65-F5344CB8AC3E}">
        <p14:creationId xmlns:p14="http://schemas.microsoft.com/office/powerpoint/2010/main" val="42721638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5F221-3E6C-8041-8451-79A778B0929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B8246FC-F42D-7F45-9A3E-78F897F028A2}"/>
              </a:ext>
            </a:extLst>
          </p:cNvPr>
          <p:cNvPicPr>
            <a:picLocks noGrp="1" noChangeAspect="1"/>
          </p:cNvPicPr>
          <p:nvPr>
            <p:ph idx="1"/>
          </p:nvPr>
        </p:nvPicPr>
        <p:blipFill>
          <a:blip r:embed="rId2"/>
          <a:stretch>
            <a:fillRect/>
          </a:stretch>
        </p:blipFill>
        <p:spPr>
          <a:xfrm>
            <a:off x="323563" y="211137"/>
            <a:ext cx="11392187" cy="6239755"/>
          </a:xfrm>
        </p:spPr>
      </p:pic>
    </p:spTree>
    <p:extLst>
      <p:ext uri="{BB962C8B-B14F-4D97-AF65-F5344CB8AC3E}">
        <p14:creationId xmlns:p14="http://schemas.microsoft.com/office/powerpoint/2010/main" val="1823580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59B93E-249E-0147-94A4-88EC76BB5490}"/>
              </a:ext>
            </a:extLst>
          </p:cNvPr>
          <p:cNvSpPr>
            <a:spLocks noGrp="1"/>
          </p:cNvSpPr>
          <p:nvPr>
            <p:ph idx="1"/>
          </p:nvPr>
        </p:nvSpPr>
        <p:spPr>
          <a:xfrm>
            <a:off x="414338" y="742950"/>
            <a:ext cx="11258550" cy="5434013"/>
          </a:xfrm>
        </p:spPr>
        <p:txBody>
          <a:bodyPr/>
          <a:lstStyle/>
          <a:p>
            <a:pPr marL="0" indent="0">
              <a:buNone/>
            </a:pPr>
            <a:r>
              <a:rPr lang="en-US" b="1" dirty="0">
                <a:solidFill>
                  <a:srgbClr val="00349D"/>
                </a:solidFill>
              </a:rPr>
              <a:t>Q; 1</a:t>
            </a:r>
          </a:p>
          <a:p>
            <a:pPr marL="0" indent="0">
              <a:buNone/>
            </a:pPr>
            <a:r>
              <a:rPr lang="en-US" b="1" dirty="0">
                <a:solidFill>
                  <a:srgbClr val="00349D"/>
                </a:solidFill>
              </a:rPr>
              <a:t>In patient with mild to moderate UC, how long do you wait for mucosal healing with 5ASA therapy?</a:t>
            </a:r>
          </a:p>
          <a:p>
            <a:pPr marL="0" indent="0">
              <a:buNone/>
            </a:pPr>
            <a:r>
              <a:rPr lang="en-US" dirty="0">
                <a:solidFill>
                  <a:srgbClr val="00349D"/>
                </a:solidFill>
              </a:rPr>
              <a:t>1-Two weeks </a:t>
            </a:r>
          </a:p>
          <a:p>
            <a:pPr marL="0" indent="0">
              <a:buNone/>
            </a:pPr>
            <a:r>
              <a:rPr lang="en-US" dirty="0">
                <a:solidFill>
                  <a:srgbClr val="00349D"/>
                </a:solidFill>
              </a:rPr>
              <a:t>2-One month</a:t>
            </a:r>
          </a:p>
          <a:p>
            <a:pPr marL="0" indent="0">
              <a:buNone/>
            </a:pPr>
            <a:r>
              <a:rPr lang="en-US" dirty="0">
                <a:solidFill>
                  <a:srgbClr val="00349D"/>
                </a:solidFill>
              </a:rPr>
              <a:t>3-Two months</a:t>
            </a:r>
          </a:p>
          <a:p>
            <a:pPr marL="0" indent="0">
              <a:buNone/>
            </a:pPr>
            <a:r>
              <a:rPr lang="en-US" dirty="0">
                <a:solidFill>
                  <a:srgbClr val="00349D"/>
                </a:solidFill>
              </a:rPr>
              <a:t>4-Three months</a:t>
            </a:r>
          </a:p>
          <a:p>
            <a:endParaRPr lang="en-US" dirty="0"/>
          </a:p>
        </p:txBody>
      </p:sp>
    </p:spTree>
    <p:extLst>
      <p:ext uri="{BB962C8B-B14F-4D97-AF65-F5344CB8AC3E}">
        <p14:creationId xmlns:p14="http://schemas.microsoft.com/office/powerpoint/2010/main" val="21470392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78E6E0E-3266-7C48-831C-834C0EE28C5D}"/>
              </a:ext>
            </a:extLst>
          </p:cNvPr>
          <p:cNvPicPr>
            <a:picLocks noGrp="1" noChangeAspect="1"/>
          </p:cNvPicPr>
          <p:nvPr>
            <p:ph idx="1"/>
          </p:nvPr>
        </p:nvPicPr>
        <p:blipFill>
          <a:blip r:embed="rId2"/>
          <a:stretch>
            <a:fillRect/>
          </a:stretch>
        </p:blipFill>
        <p:spPr>
          <a:xfrm>
            <a:off x="0" y="-1"/>
            <a:ext cx="9301163" cy="6883843"/>
          </a:xfrm>
        </p:spPr>
      </p:pic>
    </p:spTree>
    <p:extLst>
      <p:ext uri="{BB962C8B-B14F-4D97-AF65-F5344CB8AC3E}">
        <p14:creationId xmlns:p14="http://schemas.microsoft.com/office/powerpoint/2010/main" val="19613287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AF30A-2100-F541-90B6-CFEEC1CF0E4A}"/>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47C25E4F-0EEF-7944-B6E7-E83A83FA3ABB}"/>
              </a:ext>
            </a:extLst>
          </p:cNvPr>
          <p:cNvPicPr>
            <a:picLocks noChangeAspect="1"/>
          </p:cNvPicPr>
          <p:nvPr/>
        </p:nvPicPr>
        <p:blipFill>
          <a:blip r:embed="rId2"/>
          <a:stretch>
            <a:fillRect/>
          </a:stretch>
        </p:blipFill>
        <p:spPr>
          <a:xfrm>
            <a:off x="9723438" y="5849471"/>
            <a:ext cx="2120900" cy="765642"/>
          </a:xfrm>
          <a:prstGeom prst="rect">
            <a:avLst/>
          </a:prstGeom>
        </p:spPr>
      </p:pic>
      <p:pic>
        <p:nvPicPr>
          <p:cNvPr id="9" name="Content Placeholder 8">
            <a:extLst>
              <a:ext uri="{FF2B5EF4-FFF2-40B4-BE49-F238E27FC236}">
                <a16:creationId xmlns:a16="http://schemas.microsoft.com/office/drawing/2014/main" id="{DE6F3039-9C09-CC44-B4F4-7F1CC8EB884C}"/>
              </a:ext>
            </a:extLst>
          </p:cNvPr>
          <p:cNvPicPr>
            <a:picLocks noGrp="1" noChangeAspect="1"/>
          </p:cNvPicPr>
          <p:nvPr>
            <p:ph idx="1"/>
          </p:nvPr>
        </p:nvPicPr>
        <p:blipFill>
          <a:blip r:embed="rId3"/>
          <a:stretch>
            <a:fillRect/>
          </a:stretch>
        </p:blipFill>
        <p:spPr>
          <a:xfrm>
            <a:off x="561922" y="238871"/>
            <a:ext cx="11282416" cy="6239849"/>
          </a:xfrm>
        </p:spPr>
      </p:pic>
    </p:spTree>
    <p:extLst>
      <p:ext uri="{BB962C8B-B14F-4D97-AF65-F5344CB8AC3E}">
        <p14:creationId xmlns:p14="http://schemas.microsoft.com/office/powerpoint/2010/main" val="19150066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353DE-057D-6D40-9629-195174CA01F9}"/>
              </a:ext>
            </a:extLst>
          </p:cNvPr>
          <p:cNvSpPr>
            <a:spLocks noGrp="1"/>
          </p:cNvSpPr>
          <p:nvPr>
            <p:ph type="title"/>
          </p:nvPr>
        </p:nvSpPr>
        <p:spPr>
          <a:xfrm>
            <a:off x="838200" y="365125"/>
            <a:ext cx="10515600" cy="779463"/>
          </a:xfrm>
        </p:spPr>
        <p:txBody>
          <a:bodyPr>
            <a:normAutofit fontScale="90000"/>
          </a:bodyPr>
          <a:lstStyle/>
          <a:p>
            <a:r>
              <a:rPr lang="en-US" sz="3200" b="1" dirty="0">
                <a:solidFill>
                  <a:srgbClr val="00349D"/>
                </a:solidFill>
              </a:rPr>
              <a:t>Case 2</a:t>
            </a:r>
            <a:br>
              <a:rPr lang="en-US" dirty="0"/>
            </a:br>
            <a:endParaRPr lang="en-US" sz="3200" dirty="0"/>
          </a:p>
        </p:txBody>
      </p:sp>
      <p:sp>
        <p:nvSpPr>
          <p:cNvPr id="3" name="Content Placeholder 2">
            <a:extLst>
              <a:ext uri="{FF2B5EF4-FFF2-40B4-BE49-F238E27FC236}">
                <a16:creationId xmlns:a16="http://schemas.microsoft.com/office/drawing/2014/main" id="{73D398EB-377F-1C44-8C58-F0AAD506FCF9}"/>
              </a:ext>
            </a:extLst>
          </p:cNvPr>
          <p:cNvSpPr>
            <a:spLocks noGrp="1"/>
          </p:cNvSpPr>
          <p:nvPr>
            <p:ph idx="1"/>
          </p:nvPr>
        </p:nvSpPr>
        <p:spPr>
          <a:xfrm>
            <a:off x="838200" y="1021976"/>
            <a:ext cx="10515600" cy="5154987"/>
          </a:xfrm>
        </p:spPr>
        <p:txBody>
          <a:bodyPr/>
          <a:lstStyle/>
          <a:p>
            <a:r>
              <a:rPr lang="en-US" dirty="0"/>
              <a:t>43 years old woman with UC </a:t>
            </a:r>
          </a:p>
          <a:p>
            <a:r>
              <a:rPr lang="en-US" dirty="0"/>
              <a:t>History of left sided UC since 10 years ago at age 33</a:t>
            </a:r>
          </a:p>
          <a:p>
            <a:r>
              <a:rPr lang="en-US" dirty="0"/>
              <a:t>She is smoker and drinker</a:t>
            </a:r>
          </a:p>
          <a:p>
            <a:r>
              <a:rPr lang="en-US" dirty="0"/>
              <a:t>She responded to IFX  then anaphylaxis</a:t>
            </a:r>
          </a:p>
          <a:p>
            <a:r>
              <a:rPr lang="en-US" dirty="0"/>
              <a:t>Poor response to 6-MP</a:t>
            </a:r>
          </a:p>
          <a:p>
            <a:r>
              <a:rPr lang="en-US" dirty="0"/>
              <a:t>She is on sulfasalazine 3gr/d</a:t>
            </a:r>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D990D67A-BE8A-2847-8807-125460A2EC6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01553" y="4419600"/>
            <a:ext cx="32639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81F373D5-89CE-664C-9E75-5C538CF7AEB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58337" y="3430587"/>
            <a:ext cx="2633663" cy="342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4468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E15BA3-6967-4E4B-A6EA-173952176B7B}"/>
              </a:ext>
            </a:extLst>
          </p:cNvPr>
          <p:cNvSpPr>
            <a:spLocks noGrp="1"/>
          </p:cNvSpPr>
          <p:nvPr>
            <p:ph idx="1"/>
          </p:nvPr>
        </p:nvSpPr>
        <p:spPr>
          <a:xfrm>
            <a:off x="489397" y="708338"/>
            <a:ext cx="10864403" cy="5468625"/>
          </a:xfrm>
        </p:spPr>
        <p:txBody>
          <a:bodyPr/>
          <a:lstStyle/>
          <a:p>
            <a:r>
              <a:rPr lang="en-US" dirty="0"/>
              <a:t>She presents with bloody diarrhea, 7-8 times daily, and nocturnal bloody diarrhea low grade fever, abdominal cramp, skin lesion with pruritus</a:t>
            </a:r>
          </a:p>
          <a:p>
            <a:r>
              <a:rPr lang="en-US" dirty="0" err="1"/>
              <a:t>Hb</a:t>
            </a:r>
            <a:r>
              <a:rPr lang="en-US" dirty="0"/>
              <a:t>=10.1 ESR=45 CRP=49 Stool=WBC and RBC many </a:t>
            </a:r>
          </a:p>
          <a:p>
            <a:endParaRPr lang="en-US" dirty="0"/>
          </a:p>
        </p:txBody>
      </p:sp>
      <p:pic>
        <p:nvPicPr>
          <p:cNvPr id="4" name="Content Placeholder 4">
            <a:extLst>
              <a:ext uri="{FF2B5EF4-FFF2-40B4-BE49-F238E27FC236}">
                <a16:creationId xmlns:a16="http://schemas.microsoft.com/office/drawing/2014/main" id="{D8FAAC7D-38D9-1440-8459-C64F0DD95369}"/>
              </a:ext>
            </a:extLst>
          </p:cNvPr>
          <p:cNvPicPr>
            <a:picLocks noChangeAspect="1"/>
          </p:cNvPicPr>
          <p:nvPr/>
        </p:nvPicPr>
        <p:blipFill>
          <a:blip r:embed="rId2"/>
          <a:stretch>
            <a:fillRect/>
          </a:stretch>
        </p:blipFill>
        <p:spPr>
          <a:xfrm>
            <a:off x="7651376" y="2807594"/>
            <a:ext cx="4540624" cy="4050406"/>
          </a:xfrm>
          <a:prstGeom prst="rect">
            <a:avLst/>
          </a:prstGeom>
        </p:spPr>
      </p:pic>
    </p:spTree>
    <p:extLst>
      <p:ext uri="{BB962C8B-B14F-4D97-AF65-F5344CB8AC3E}">
        <p14:creationId xmlns:p14="http://schemas.microsoft.com/office/powerpoint/2010/main" val="26893663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4FA468-B752-4446-A222-DA44CD476BE6}"/>
              </a:ext>
            </a:extLst>
          </p:cNvPr>
          <p:cNvSpPr>
            <a:spLocks noGrp="1"/>
          </p:cNvSpPr>
          <p:nvPr>
            <p:ph idx="1"/>
          </p:nvPr>
        </p:nvSpPr>
        <p:spPr>
          <a:xfrm>
            <a:off x="645459" y="806824"/>
            <a:ext cx="10708341" cy="5370139"/>
          </a:xfrm>
        </p:spPr>
        <p:txBody>
          <a:bodyPr/>
          <a:lstStyle/>
          <a:p>
            <a:pPr marL="0" indent="0">
              <a:buNone/>
            </a:pPr>
            <a:r>
              <a:rPr lang="en-US" sz="3200" b="1" dirty="0">
                <a:solidFill>
                  <a:srgbClr val="00349D"/>
                </a:solidFill>
              </a:rPr>
              <a:t>Q; 1</a:t>
            </a:r>
          </a:p>
          <a:p>
            <a:pPr marL="0" indent="0">
              <a:buNone/>
            </a:pPr>
            <a:r>
              <a:rPr lang="en-US" sz="3200" b="1" dirty="0">
                <a:solidFill>
                  <a:srgbClr val="00349D"/>
                </a:solidFill>
              </a:rPr>
              <a:t>What is your  best differential diagnosis?</a:t>
            </a:r>
          </a:p>
          <a:p>
            <a:pPr marL="0" indent="0">
              <a:buNone/>
            </a:pPr>
            <a:r>
              <a:rPr lang="en-US" dirty="0">
                <a:solidFill>
                  <a:srgbClr val="00349D"/>
                </a:solidFill>
              </a:rPr>
              <a:t>1-Pyoderma  Gangrenosum </a:t>
            </a:r>
          </a:p>
          <a:p>
            <a:pPr marL="0" indent="0">
              <a:buNone/>
            </a:pPr>
            <a:r>
              <a:rPr lang="en-US" dirty="0">
                <a:solidFill>
                  <a:srgbClr val="00349D"/>
                </a:solidFill>
              </a:rPr>
              <a:t>2-Erythema Nodosum</a:t>
            </a:r>
          </a:p>
          <a:p>
            <a:pPr marL="0" indent="0">
              <a:buNone/>
            </a:pPr>
            <a:r>
              <a:rPr lang="en-US" dirty="0">
                <a:solidFill>
                  <a:srgbClr val="00349D"/>
                </a:solidFill>
              </a:rPr>
              <a:t>3-Psoriasis</a:t>
            </a:r>
          </a:p>
          <a:p>
            <a:pPr marL="0" indent="0">
              <a:buNone/>
            </a:pPr>
            <a:r>
              <a:rPr lang="en-US" dirty="0">
                <a:solidFill>
                  <a:srgbClr val="00349D"/>
                </a:solidFill>
              </a:rPr>
              <a:t>4-Sweet’s Syndrome </a:t>
            </a:r>
          </a:p>
          <a:p>
            <a:pPr marL="0" indent="0">
              <a:buNone/>
            </a:pPr>
            <a:endParaRPr lang="en-US" sz="3200" dirty="0"/>
          </a:p>
          <a:p>
            <a:endParaRPr lang="en-US" dirty="0"/>
          </a:p>
        </p:txBody>
      </p:sp>
    </p:spTree>
    <p:extLst>
      <p:ext uri="{BB962C8B-B14F-4D97-AF65-F5344CB8AC3E}">
        <p14:creationId xmlns:p14="http://schemas.microsoft.com/office/powerpoint/2010/main" val="7653502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Screen Shot 2017-10-27 at 9.37.23 PM.png"/>
          <p:cNvPicPr>
            <a:picLocks noGrp="1" noChangeAspect="1"/>
          </p:cNvPicPr>
          <p:nvPr>
            <p:ph idx="1"/>
          </p:nvPr>
        </p:nvPicPr>
        <p:blipFill>
          <a:blip r:embed="rId2">
            <a:extLst>
              <a:ext uri="{28A0092B-C50C-407E-A947-70E740481C1C}">
                <a14:useLocalDpi xmlns:a14="http://schemas.microsoft.com/office/drawing/2010/main" val="0"/>
              </a:ext>
            </a:extLst>
          </a:blip>
          <a:srcRect t="3902" b="3902"/>
          <a:stretch>
            <a:fillRect/>
          </a:stretch>
        </p:blipFill>
        <p:spPr>
          <a:xfrm>
            <a:off x="235131" y="129674"/>
            <a:ext cx="11956869" cy="6608010"/>
          </a:xfrm>
        </p:spPr>
      </p:pic>
    </p:spTree>
    <p:extLst>
      <p:ext uri="{BB962C8B-B14F-4D97-AF65-F5344CB8AC3E}">
        <p14:creationId xmlns:p14="http://schemas.microsoft.com/office/powerpoint/2010/main" val="30504168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A80962D-FEBA-1444-A1E0-1520C54FFF64}"/>
              </a:ext>
            </a:extLst>
          </p:cNvPr>
          <p:cNvPicPr>
            <a:picLocks noGrp="1" noChangeAspect="1"/>
          </p:cNvPicPr>
          <p:nvPr>
            <p:ph idx="1"/>
          </p:nvPr>
        </p:nvPicPr>
        <p:blipFill>
          <a:blip r:embed="rId2"/>
          <a:stretch>
            <a:fillRect/>
          </a:stretch>
        </p:blipFill>
        <p:spPr>
          <a:xfrm>
            <a:off x="1008529" y="0"/>
            <a:ext cx="10192871" cy="6807914"/>
          </a:xfrm>
        </p:spPr>
      </p:pic>
    </p:spTree>
    <p:extLst>
      <p:ext uri="{BB962C8B-B14F-4D97-AF65-F5344CB8AC3E}">
        <p14:creationId xmlns:p14="http://schemas.microsoft.com/office/powerpoint/2010/main" val="20348433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3C3B0-0ADF-8D46-8AC4-6F1545C5FF2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00F9556-EBBF-F340-8E6F-FD253F430D44}"/>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19901282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C9DA9F-3E98-5445-9880-27C61C09B176}"/>
              </a:ext>
            </a:extLst>
          </p:cNvPr>
          <p:cNvSpPr>
            <a:spLocks noGrp="1"/>
          </p:cNvSpPr>
          <p:nvPr>
            <p:ph idx="1"/>
          </p:nvPr>
        </p:nvSpPr>
        <p:spPr>
          <a:xfrm>
            <a:off x="92765" y="410817"/>
            <a:ext cx="12006470" cy="6334540"/>
          </a:xfrm>
        </p:spPr>
        <p:txBody>
          <a:bodyPr>
            <a:normAutofit fontScale="85000" lnSpcReduction="20000"/>
          </a:bodyPr>
          <a:lstStyle/>
          <a:p>
            <a:pPr marL="0" indent="0" algn="ctr">
              <a:buNone/>
            </a:pPr>
            <a:r>
              <a:rPr lang="en-US" sz="3500" b="1" dirty="0">
                <a:solidFill>
                  <a:srgbClr val="00349D"/>
                </a:solidFill>
              </a:rPr>
              <a:t>PAEs have been reported during biological treatment for chronic immune mediated diseases</a:t>
            </a:r>
          </a:p>
          <a:p>
            <a:pPr marL="0" indent="0">
              <a:buNone/>
            </a:pPr>
            <a:endParaRPr lang="en-US" dirty="0">
              <a:solidFill>
                <a:srgbClr val="FF0000"/>
              </a:solidFill>
            </a:endParaRPr>
          </a:p>
          <a:p>
            <a:r>
              <a:rPr lang="en-US" dirty="0"/>
              <a:t>A wide range of PAEs have been reported including:</a:t>
            </a:r>
          </a:p>
          <a:p>
            <a:pPr marL="0" indent="0">
              <a:buNone/>
            </a:pPr>
            <a:r>
              <a:rPr lang="en-US" dirty="0"/>
              <a:t>            -multiple sclerosis </a:t>
            </a:r>
          </a:p>
          <a:p>
            <a:pPr marL="0" indent="0">
              <a:buNone/>
            </a:pPr>
            <a:r>
              <a:rPr lang="en-US" dirty="0"/>
              <a:t>            -dermatological (psoriasis), Hidradenitis</a:t>
            </a:r>
          </a:p>
          <a:p>
            <a:pPr marL="0" indent="0">
              <a:buNone/>
            </a:pPr>
            <a:r>
              <a:rPr lang="en-US" dirty="0"/>
              <a:t>            -intestinal (Etanercept; anti-TNF-</a:t>
            </a:r>
            <a:r>
              <a:rPr lang="el-GR" dirty="0"/>
              <a:t>α</a:t>
            </a:r>
            <a:r>
              <a:rPr lang="en-US" dirty="0"/>
              <a:t>, associated with the development of paradoxical IBD)</a:t>
            </a:r>
          </a:p>
          <a:p>
            <a:pPr marL="0" indent="0">
              <a:buNone/>
            </a:pPr>
            <a:r>
              <a:rPr lang="en-US" dirty="0"/>
              <a:t>            -ophthalmic (Uveitis rarely occurs; and exacerbated during IFX treatment), and </a:t>
            </a:r>
            <a:r>
              <a:rPr lang="en-US" dirty="0" err="1"/>
              <a:t>scleritis</a:t>
            </a:r>
            <a:r>
              <a:rPr lang="en-US" dirty="0"/>
              <a:t>,  mainly with anti-TNF-</a:t>
            </a:r>
            <a:r>
              <a:rPr lang="el-GR" dirty="0"/>
              <a:t>α </a:t>
            </a:r>
            <a:r>
              <a:rPr lang="en-US" dirty="0"/>
              <a:t>agents</a:t>
            </a:r>
          </a:p>
          <a:p>
            <a:endParaRPr lang="en-US" dirty="0"/>
          </a:p>
          <a:p>
            <a:r>
              <a:rPr lang="en-US" dirty="0"/>
              <a:t>Other PAEs may be qualified as borderline include;</a:t>
            </a:r>
          </a:p>
          <a:p>
            <a:pPr marL="0" indent="0">
              <a:buNone/>
            </a:pPr>
            <a:r>
              <a:rPr lang="en-US" dirty="0"/>
              <a:t>              -Sarcoidosis, or other granulomatous disease, vasculitis, vitiligo, alopecia </a:t>
            </a:r>
            <a:r>
              <a:rPr lang="en-US" dirty="0" err="1"/>
              <a:t>areata</a:t>
            </a:r>
            <a:endParaRPr lang="en-US" dirty="0"/>
          </a:p>
          <a:p>
            <a:endParaRPr lang="en-US" dirty="0"/>
          </a:p>
          <a:p>
            <a:pPr marL="0" indent="0">
              <a:buNone/>
            </a:pPr>
            <a:r>
              <a:rPr lang="en-US" sz="2100" b="1" dirty="0" err="1">
                <a:solidFill>
                  <a:srgbClr val="FF0000"/>
                </a:solidFill>
              </a:rPr>
              <a:t>Toussirot</a:t>
            </a:r>
            <a:r>
              <a:rPr lang="en-US" sz="2100" b="1" dirty="0">
                <a:solidFill>
                  <a:srgbClr val="FF0000"/>
                </a:solidFill>
              </a:rPr>
              <a:t> É, Aubin F. Rheumatic&amp; Musculoskeletal Disease Open 2016</a:t>
            </a:r>
          </a:p>
          <a:p>
            <a:pPr marL="0" indent="0">
              <a:buNone/>
            </a:pPr>
            <a:r>
              <a:rPr lang="en-US" sz="2100" b="1" dirty="0">
                <a:solidFill>
                  <a:srgbClr val="FF0000"/>
                </a:solidFill>
              </a:rPr>
              <a:t> </a:t>
            </a:r>
            <a:r>
              <a:rPr lang="en-US" sz="2100" b="1" dirty="0">
                <a:solidFill>
                  <a:srgbClr val="FF0000"/>
                </a:solidFill>
                <a:hlinkClick r:id="rId2" tooltip="Gastroenterologia y hepatologia.">
                  <a:extLst>
                    <a:ext uri="{A12FA001-AC4F-418D-AE19-62706E023703}">
                      <ahyp:hlinkClr xmlns:ahyp="http://schemas.microsoft.com/office/drawing/2018/hyperlinkcolor" val="tx"/>
                    </a:ext>
                  </a:extLst>
                </a:hlinkClick>
              </a:rPr>
              <a:t>Gastroenterol Hepatol.</a:t>
            </a:r>
            <a:r>
              <a:rPr lang="en-US" sz="2100" b="1" dirty="0">
                <a:solidFill>
                  <a:srgbClr val="FF0000"/>
                </a:solidFill>
              </a:rPr>
              <a:t> 2017 Feb;40(2):117-121</a:t>
            </a:r>
          </a:p>
          <a:p>
            <a:pPr marL="0" indent="0">
              <a:buNone/>
            </a:pPr>
            <a:r>
              <a:rPr lang="en-US" sz="2100" b="1" dirty="0">
                <a:solidFill>
                  <a:srgbClr val="FF0000"/>
                </a:solidFill>
              </a:rPr>
              <a:t>BMJ Open Ophthalmology 2019</a:t>
            </a:r>
          </a:p>
          <a:p>
            <a:pPr marL="0" indent="0">
              <a:buNone/>
            </a:pPr>
            <a:endParaRPr lang="en-US" sz="2300" b="1" dirty="0">
              <a:solidFill>
                <a:srgbClr val="FF0000"/>
              </a:solidFill>
            </a:endParaRPr>
          </a:p>
          <a:p>
            <a:endParaRPr lang="en-US" dirty="0"/>
          </a:p>
          <a:p>
            <a:endParaRPr lang="en-US" dirty="0"/>
          </a:p>
        </p:txBody>
      </p:sp>
    </p:spTree>
    <p:extLst>
      <p:ext uri="{BB962C8B-B14F-4D97-AF65-F5344CB8AC3E}">
        <p14:creationId xmlns:p14="http://schemas.microsoft.com/office/powerpoint/2010/main" val="11514006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A8962-A62D-2049-B065-CD38223226B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3EA26D1-F4B6-694D-A411-C14FA638C758}"/>
              </a:ext>
            </a:extLst>
          </p:cNvPr>
          <p:cNvPicPr>
            <a:picLocks noGrp="1" noChangeAspect="1"/>
          </p:cNvPicPr>
          <p:nvPr>
            <p:ph idx="1"/>
          </p:nvPr>
        </p:nvPicPr>
        <p:blipFill>
          <a:blip r:embed="rId2"/>
          <a:stretch>
            <a:fillRect/>
          </a:stretch>
        </p:blipFill>
        <p:spPr>
          <a:xfrm>
            <a:off x="0" y="0"/>
            <a:ext cx="12192000" cy="6846526"/>
          </a:xfrm>
        </p:spPr>
      </p:pic>
    </p:spTree>
    <p:extLst>
      <p:ext uri="{BB962C8B-B14F-4D97-AF65-F5344CB8AC3E}">
        <p14:creationId xmlns:p14="http://schemas.microsoft.com/office/powerpoint/2010/main" val="35817375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4802F-4737-4E4C-AD27-4E49840A59AA}"/>
              </a:ext>
            </a:extLst>
          </p:cNvPr>
          <p:cNvSpPr>
            <a:spLocks noGrp="1"/>
          </p:cNvSpPr>
          <p:nvPr>
            <p:ph type="title"/>
          </p:nvPr>
        </p:nvSpPr>
        <p:spPr/>
        <p:txBody>
          <a:bodyPr/>
          <a:lstStyle/>
          <a:p>
            <a:endParaRPr lang="en-US"/>
          </a:p>
        </p:txBody>
      </p:sp>
      <p:pic>
        <p:nvPicPr>
          <p:cNvPr id="4" name="Content Placeholder 4">
            <a:extLst>
              <a:ext uri="{FF2B5EF4-FFF2-40B4-BE49-F238E27FC236}">
                <a16:creationId xmlns:a16="http://schemas.microsoft.com/office/drawing/2014/main" id="{149987F3-9ACC-7041-B9F8-ED71438317B8}"/>
              </a:ext>
            </a:extLst>
          </p:cNvPr>
          <p:cNvPicPr>
            <a:picLocks noChangeAspect="1"/>
          </p:cNvPicPr>
          <p:nvPr/>
        </p:nvPicPr>
        <p:blipFill>
          <a:blip r:embed="rId2"/>
          <a:stretch>
            <a:fillRect/>
          </a:stretch>
        </p:blipFill>
        <p:spPr>
          <a:xfrm>
            <a:off x="1126008" y="1380808"/>
            <a:ext cx="9686153" cy="533400"/>
          </a:xfrm>
          <a:prstGeom prst="rect">
            <a:avLst/>
          </a:prstGeom>
        </p:spPr>
      </p:pic>
      <p:pic>
        <p:nvPicPr>
          <p:cNvPr id="8" name="Content Placeholder 7">
            <a:extLst>
              <a:ext uri="{FF2B5EF4-FFF2-40B4-BE49-F238E27FC236}">
                <a16:creationId xmlns:a16="http://schemas.microsoft.com/office/drawing/2014/main" id="{EC2A5866-9492-0249-BEFC-5198081EF78F}"/>
              </a:ext>
            </a:extLst>
          </p:cNvPr>
          <p:cNvPicPr>
            <a:picLocks noGrp="1" noChangeAspect="1"/>
          </p:cNvPicPr>
          <p:nvPr>
            <p:ph idx="1"/>
          </p:nvPr>
        </p:nvPicPr>
        <p:blipFill>
          <a:blip r:embed="rId3"/>
          <a:stretch>
            <a:fillRect/>
          </a:stretch>
        </p:blipFill>
        <p:spPr>
          <a:xfrm>
            <a:off x="0" y="-1"/>
            <a:ext cx="12192000" cy="6858001"/>
          </a:xfrm>
        </p:spPr>
      </p:pic>
    </p:spTree>
    <p:extLst>
      <p:ext uri="{BB962C8B-B14F-4D97-AF65-F5344CB8AC3E}">
        <p14:creationId xmlns:p14="http://schemas.microsoft.com/office/powerpoint/2010/main" val="30140394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04B0F8-5AB5-D34A-87CA-DB2CDBFA9515}"/>
              </a:ext>
            </a:extLst>
          </p:cNvPr>
          <p:cNvSpPr>
            <a:spLocks noGrp="1"/>
          </p:cNvSpPr>
          <p:nvPr>
            <p:ph idx="1"/>
          </p:nvPr>
        </p:nvSpPr>
        <p:spPr>
          <a:xfrm>
            <a:off x="394447" y="735106"/>
            <a:ext cx="10959353" cy="5441857"/>
          </a:xfrm>
        </p:spPr>
        <p:txBody>
          <a:bodyPr/>
          <a:lstStyle/>
          <a:p>
            <a:pPr marL="0" indent="0">
              <a:buNone/>
            </a:pPr>
            <a:r>
              <a:rPr lang="en-US" sz="3200" b="1" dirty="0">
                <a:solidFill>
                  <a:srgbClr val="00349D"/>
                </a:solidFill>
              </a:rPr>
              <a:t>Q; 2</a:t>
            </a:r>
          </a:p>
          <a:p>
            <a:pPr marL="0" indent="0">
              <a:buNone/>
            </a:pPr>
            <a:r>
              <a:rPr lang="en-US" sz="3200" b="1" dirty="0">
                <a:solidFill>
                  <a:srgbClr val="00349D"/>
                </a:solidFill>
              </a:rPr>
              <a:t>What do you advise in this patient?</a:t>
            </a:r>
          </a:p>
          <a:p>
            <a:pPr marL="0" indent="0">
              <a:buNone/>
            </a:pPr>
            <a:r>
              <a:rPr lang="en-US" dirty="0">
                <a:solidFill>
                  <a:srgbClr val="00349D"/>
                </a:solidFill>
              </a:rPr>
              <a:t>1-IFX</a:t>
            </a:r>
          </a:p>
          <a:p>
            <a:pPr marL="0" indent="0">
              <a:buNone/>
            </a:pPr>
            <a:r>
              <a:rPr lang="en-US" dirty="0">
                <a:solidFill>
                  <a:srgbClr val="00349D"/>
                </a:solidFill>
              </a:rPr>
              <a:t>2-ADA</a:t>
            </a:r>
          </a:p>
          <a:p>
            <a:pPr marL="0" indent="0">
              <a:buNone/>
            </a:pPr>
            <a:r>
              <a:rPr lang="en-US" dirty="0">
                <a:solidFill>
                  <a:srgbClr val="00349D"/>
                </a:solidFill>
              </a:rPr>
              <a:t>3-Tofaticitinb</a:t>
            </a:r>
          </a:p>
          <a:p>
            <a:pPr marL="0" indent="0">
              <a:buNone/>
            </a:pPr>
            <a:r>
              <a:rPr lang="en-US" dirty="0">
                <a:solidFill>
                  <a:srgbClr val="00349D"/>
                </a:solidFill>
              </a:rPr>
              <a:t>4-Prednisolon</a:t>
            </a:r>
          </a:p>
          <a:p>
            <a:pPr marL="0" indent="0">
              <a:buNone/>
            </a:pPr>
            <a:r>
              <a:rPr lang="en-US" dirty="0">
                <a:solidFill>
                  <a:srgbClr val="00349D"/>
                </a:solidFill>
              </a:rPr>
              <a:t>5-Ustekinumab</a:t>
            </a:r>
          </a:p>
          <a:p>
            <a:pPr marL="0" indent="0">
              <a:buNone/>
            </a:pPr>
            <a:r>
              <a:rPr lang="en-US" dirty="0">
                <a:solidFill>
                  <a:srgbClr val="00349D"/>
                </a:solidFill>
              </a:rPr>
              <a:t>6-Prescribe a topical steroid</a:t>
            </a:r>
            <a:r>
              <a:rPr lang="en-US" sz="3200" dirty="0">
                <a:solidFill>
                  <a:srgbClr val="00349D"/>
                </a:solidFill>
              </a:rPr>
              <a:t> </a:t>
            </a:r>
          </a:p>
          <a:p>
            <a:pPr marL="0" indent="0">
              <a:buNone/>
            </a:pPr>
            <a:endParaRPr lang="en-US" sz="3200" dirty="0"/>
          </a:p>
          <a:p>
            <a:endParaRPr lang="en-US" dirty="0"/>
          </a:p>
        </p:txBody>
      </p:sp>
    </p:spTree>
    <p:extLst>
      <p:ext uri="{BB962C8B-B14F-4D97-AF65-F5344CB8AC3E}">
        <p14:creationId xmlns:p14="http://schemas.microsoft.com/office/powerpoint/2010/main" val="21266302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BFC5F-067B-994F-8535-DB2DEECCB03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B06015B-09DF-DA40-84D2-A4F37F99E45B}"/>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1952310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C0C16-188A-6244-B7D8-F011B5152F27}"/>
              </a:ext>
            </a:extLst>
          </p:cNvPr>
          <p:cNvSpPr>
            <a:spLocks noGrp="1"/>
          </p:cNvSpPr>
          <p:nvPr>
            <p:ph type="title"/>
          </p:nvPr>
        </p:nvSpPr>
        <p:spPr>
          <a:xfrm>
            <a:off x="386367" y="365124"/>
            <a:ext cx="10967433" cy="2313681"/>
          </a:xfrm>
        </p:spPr>
        <p:txBody>
          <a:bodyPr>
            <a:normAutofit/>
          </a:bodyPr>
          <a:lstStyle/>
          <a:p>
            <a:r>
              <a:rPr lang="en-US" sz="2800" b="1" dirty="0"/>
              <a:t>Back to case;  </a:t>
            </a:r>
            <a:r>
              <a:rPr lang="en-US" sz="2800" dirty="0"/>
              <a:t>She used 2-3mo topical steroid, stopped IFX, and the skin lesions did not respond to topical steroid, and bloody diarrhea continue</a:t>
            </a:r>
            <a:br>
              <a:rPr lang="en-US" sz="2800" dirty="0"/>
            </a:br>
            <a:r>
              <a:rPr lang="en-US" sz="2800" dirty="0" err="1"/>
              <a:t>Hb</a:t>
            </a:r>
            <a:r>
              <a:rPr lang="en-US" sz="2800" dirty="0"/>
              <a:t>=10.7 ESR=34 CRP=44</a:t>
            </a:r>
            <a:br>
              <a:rPr lang="en-US" sz="2800" dirty="0"/>
            </a:br>
            <a:br>
              <a:rPr lang="en-US" sz="2800" dirty="0"/>
            </a:br>
            <a:endParaRPr lang="en-US" sz="2800" b="1" dirty="0"/>
          </a:p>
        </p:txBody>
      </p:sp>
      <p:sp>
        <p:nvSpPr>
          <p:cNvPr id="3" name="Content Placeholder 2">
            <a:extLst>
              <a:ext uri="{FF2B5EF4-FFF2-40B4-BE49-F238E27FC236}">
                <a16:creationId xmlns:a16="http://schemas.microsoft.com/office/drawing/2014/main" id="{8D77541D-8F6D-A445-8F97-8FBB1E56A264}"/>
              </a:ext>
            </a:extLst>
          </p:cNvPr>
          <p:cNvSpPr>
            <a:spLocks noGrp="1"/>
          </p:cNvSpPr>
          <p:nvPr>
            <p:ph idx="1"/>
          </p:nvPr>
        </p:nvSpPr>
        <p:spPr>
          <a:xfrm>
            <a:off x="386367" y="2240924"/>
            <a:ext cx="10967434" cy="3936039"/>
          </a:xfrm>
        </p:spPr>
        <p:txBody>
          <a:bodyPr/>
          <a:lstStyle/>
          <a:p>
            <a:pPr marL="0" indent="0">
              <a:buNone/>
            </a:pPr>
            <a:r>
              <a:rPr lang="en-US" sz="3200" b="1" dirty="0">
                <a:solidFill>
                  <a:srgbClr val="00349D"/>
                </a:solidFill>
              </a:rPr>
              <a:t>Q; 3</a:t>
            </a:r>
          </a:p>
          <a:p>
            <a:pPr marL="0" indent="0">
              <a:buNone/>
            </a:pPr>
            <a:r>
              <a:rPr lang="en-US" sz="3200" b="1" dirty="0">
                <a:solidFill>
                  <a:srgbClr val="00349D"/>
                </a:solidFill>
              </a:rPr>
              <a:t>What do you advise to her:</a:t>
            </a:r>
          </a:p>
          <a:p>
            <a:pPr marL="0" indent="0">
              <a:buNone/>
            </a:pPr>
            <a:r>
              <a:rPr lang="en-US" dirty="0">
                <a:solidFill>
                  <a:srgbClr val="00349D"/>
                </a:solidFill>
              </a:rPr>
              <a:t>1-Stope IFX, and start Tofacitinib</a:t>
            </a:r>
          </a:p>
          <a:p>
            <a:pPr marL="0" indent="0">
              <a:buNone/>
            </a:pPr>
            <a:r>
              <a:rPr lang="en-US" dirty="0">
                <a:solidFill>
                  <a:srgbClr val="00349D"/>
                </a:solidFill>
              </a:rPr>
              <a:t>2-Stope IFX, and start Adalimumab</a:t>
            </a:r>
          </a:p>
          <a:p>
            <a:pPr marL="0" indent="0">
              <a:buNone/>
            </a:pPr>
            <a:r>
              <a:rPr lang="en-US" dirty="0">
                <a:solidFill>
                  <a:srgbClr val="00349D"/>
                </a:solidFill>
              </a:rPr>
              <a:t>3-Stope IFX, and start </a:t>
            </a:r>
            <a:r>
              <a:rPr lang="en-US" dirty="0" err="1">
                <a:solidFill>
                  <a:srgbClr val="00349D"/>
                </a:solidFill>
              </a:rPr>
              <a:t>Ustekinumab</a:t>
            </a:r>
            <a:endParaRPr lang="en-US" dirty="0">
              <a:solidFill>
                <a:srgbClr val="00349D"/>
              </a:solidFill>
            </a:endParaRPr>
          </a:p>
          <a:p>
            <a:pPr marL="0" indent="0">
              <a:buNone/>
            </a:pPr>
            <a:r>
              <a:rPr lang="en-US" dirty="0">
                <a:solidFill>
                  <a:srgbClr val="00349D"/>
                </a:solidFill>
              </a:rPr>
              <a:t>4-Low dose IFX, and start systemic Prednisolone</a:t>
            </a:r>
          </a:p>
          <a:p>
            <a:pPr marL="0" indent="0">
              <a:buNone/>
            </a:pPr>
            <a:r>
              <a:rPr lang="en-US" dirty="0">
                <a:solidFill>
                  <a:srgbClr val="00349D"/>
                </a:solidFill>
              </a:rPr>
              <a:t>5-Stope IFX, and start </a:t>
            </a:r>
            <a:r>
              <a:rPr lang="en-US" dirty="0" err="1">
                <a:solidFill>
                  <a:srgbClr val="00349D"/>
                </a:solidFill>
              </a:rPr>
              <a:t>Vedolizomab</a:t>
            </a:r>
            <a:endParaRPr lang="en-US" dirty="0">
              <a:solidFill>
                <a:srgbClr val="00349D"/>
              </a:solidFill>
            </a:endParaRPr>
          </a:p>
          <a:p>
            <a:endParaRPr lang="en-US" dirty="0"/>
          </a:p>
          <a:p>
            <a:endParaRPr lang="en-US" dirty="0"/>
          </a:p>
          <a:p>
            <a:endParaRPr lang="en-US" dirty="0"/>
          </a:p>
        </p:txBody>
      </p:sp>
    </p:spTree>
    <p:extLst>
      <p:ext uri="{BB962C8B-B14F-4D97-AF65-F5344CB8AC3E}">
        <p14:creationId xmlns:p14="http://schemas.microsoft.com/office/powerpoint/2010/main" val="39917738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Screen Shot 2017-10-27 at 9.37.51 PM.png"/>
          <p:cNvPicPr>
            <a:picLocks noGrp="1" noChangeAspect="1"/>
          </p:cNvPicPr>
          <p:nvPr>
            <p:ph idx="1"/>
          </p:nvPr>
        </p:nvPicPr>
        <p:blipFill>
          <a:blip r:embed="rId2">
            <a:extLst>
              <a:ext uri="{28A0092B-C50C-407E-A947-70E740481C1C}">
                <a14:useLocalDpi xmlns:a14="http://schemas.microsoft.com/office/drawing/2010/main" val="0"/>
              </a:ext>
            </a:extLst>
          </a:blip>
          <a:srcRect t="5186" b="5186"/>
          <a:stretch>
            <a:fillRect/>
          </a:stretch>
        </p:blipFill>
        <p:spPr>
          <a:xfrm>
            <a:off x="0" y="274639"/>
            <a:ext cx="12017829" cy="6309041"/>
          </a:xfrm>
        </p:spPr>
      </p:pic>
    </p:spTree>
    <p:extLst>
      <p:ext uri="{BB962C8B-B14F-4D97-AF65-F5344CB8AC3E}">
        <p14:creationId xmlns:p14="http://schemas.microsoft.com/office/powerpoint/2010/main" val="36230129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86B86-E3C5-7E40-9F90-D54C0D5E1C1A}"/>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E18C7764-783E-AB42-A7AC-6DC3FA35D464}"/>
              </a:ext>
            </a:extLst>
          </p:cNvPr>
          <p:cNvPicPr>
            <a:picLocks noChangeAspect="1"/>
          </p:cNvPicPr>
          <p:nvPr/>
        </p:nvPicPr>
        <p:blipFill>
          <a:blip r:embed="rId2"/>
          <a:stretch>
            <a:fillRect/>
          </a:stretch>
        </p:blipFill>
        <p:spPr>
          <a:xfrm>
            <a:off x="11537576" y="6387353"/>
            <a:ext cx="654424" cy="470647"/>
          </a:xfrm>
          <a:prstGeom prst="rect">
            <a:avLst/>
          </a:prstGeom>
        </p:spPr>
      </p:pic>
      <p:pic>
        <p:nvPicPr>
          <p:cNvPr id="11" name="Content Placeholder 10">
            <a:extLst>
              <a:ext uri="{FF2B5EF4-FFF2-40B4-BE49-F238E27FC236}">
                <a16:creationId xmlns:a16="http://schemas.microsoft.com/office/drawing/2014/main" id="{4852A1A8-9077-5D42-97AE-D93D189C5217}"/>
              </a:ext>
            </a:extLst>
          </p:cNvPr>
          <p:cNvPicPr>
            <a:picLocks noGrp="1" noChangeAspect="1"/>
          </p:cNvPicPr>
          <p:nvPr>
            <p:ph idx="1"/>
          </p:nvPr>
        </p:nvPicPr>
        <p:blipFill>
          <a:blip r:embed="rId3"/>
          <a:stretch>
            <a:fillRect/>
          </a:stretch>
        </p:blipFill>
        <p:spPr>
          <a:xfrm>
            <a:off x="1" y="-1"/>
            <a:ext cx="12076184" cy="6763872"/>
          </a:xfrm>
        </p:spPr>
      </p:pic>
    </p:spTree>
    <p:extLst>
      <p:ext uri="{BB962C8B-B14F-4D97-AF65-F5344CB8AC3E}">
        <p14:creationId xmlns:p14="http://schemas.microsoft.com/office/powerpoint/2010/main" val="2114003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64E765-49C9-084A-9C51-D331639FCEE2}"/>
              </a:ext>
            </a:extLst>
          </p:cNvPr>
          <p:cNvSpPr>
            <a:spLocks noGrp="1"/>
          </p:cNvSpPr>
          <p:nvPr>
            <p:ph idx="1"/>
          </p:nvPr>
        </p:nvSpPr>
        <p:spPr>
          <a:xfrm>
            <a:off x="322729" y="416859"/>
            <a:ext cx="11031071" cy="5760104"/>
          </a:xfrm>
        </p:spPr>
        <p:txBody>
          <a:bodyPr/>
          <a:lstStyle/>
          <a:p>
            <a:pPr marL="0" indent="0" algn="ctr">
              <a:buNone/>
            </a:pPr>
            <a:r>
              <a:rPr lang="en-US" b="1" dirty="0">
                <a:solidFill>
                  <a:srgbClr val="002060"/>
                </a:solidFill>
              </a:rPr>
              <a:t>Take Home Message</a:t>
            </a:r>
          </a:p>
          <a:p>
            <a:r>
              <a:rPr lang="en-US" dirty="0"/>
              <a:t>EIMs can occur before or during the course of IBD</a:t>
            </a:r>
          </a:p>
          <a:p>
            <a:r>
              <a:rPr lang="en-US" dirty="0"/>
              <a:t>We need to ask  specifically for EIM</a:t>
            </a:r>
          </a:p>
          <a:p>
            <a:r>
              <a:rPr lang="en-US" dirty="0"/>
              <a:t>EIM should be considered when deciding on an IBD treatment </a:t>
            </a:r>
          </a:p>
          <a:p>
            <a:r>
              <a:rPr lang="en-US" dirty="0"/>
              <a:t>Find partners in </a:t>
            </a:r>
            <a:r>
              <a:rPr lang="en-US" dirty="0" err="1"/>
              <a:t>Rheumatoloy</a:t>
            </a:r>
            <a:r>
              <a:rPr lang="en-US" dirty="0"/>
              <a:t>, Dermatology you will need them</a:t>
            </a:r>
          </a:p>
          <a:p>
            <a:r>
              <a:rPr lang="en-US" dirty="0"/>
              <a:t>After musculoskeletal system, dermatological manifestations are the EIMs more frequently associated with IBD</a:t>
            </a:r>
          </a:p>
          <a:p>
            <a:r>
              <a:rPr lang="en-US" dirty="0"/>
              <a:t>About third of patients have skin lesions during the disease</a:t>
            </a:r>
          </a:p>
          <a:p>
            <a:r>
              <a:rPr lang="en-US" dirty="0"/>
              <a:t>In some cases skin lesions precede GI symptoms, but often appear subsequently</a:t>
            </a:r>
          </a:p>
          <a:p>
            <a:r>
              <a:rPr lang="en-US" dirty="0"/>
              <a:t>There is no strict correlation between the activity of the disease and the onset/ severity of skin symptoms</a:t>
            </a:r>
          </a:p>
        </p:txBody>
      </p:sp>
    </p:spTree>
    <p:extLst>
      <p:ext uri="{BB962C8B-B14F-4D97-AF65-F5344CB8AC3E}">
        <p14:creationId xmlns:p14="http://schemas.microsoft.com/office/powerpoint/2010/main" val="723115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90D5F9-811F-6D4B-A7AB-5092533B23E0}"/>
              </a:ext>
            </a:extLst>
          </p:cNvPr>
          <p:cNvSpPr>
            <a:spLocks noGrp="1"/>
          </p:cNvSpPr>
          <p:nvPr>
            <p:ph idx="1"/>
          </p:nvPr>
        </p:nvSpPr>
        <p:spPr>
          <a:xfrm>
            <a:off x="537882" y="376518"/>
            <a:ext cx="11470342" cy="5800445"/>
          </a:xfrm>
        </p:spPr>
        <p:txBody>
          <a:bodyPr>
            <a:normAutofit fontScale="92500" lnSpcReduction="10000"/>
          </a:bodyPr>
          <a:lstStyle/>
          <a:p>
            <a:pPr marL="0" indent="0">
              <a:buNone/>
            </a:pPr>
            <a:r>
              <a:rPr lang="en-US" dirty="0"/>
              <a:t>In 1392; she admitted to hospital due to bloody diarrhea, vomiting, abdominal pain, and LBP, and joints pain</a:t>
            </a:r>
          </a:p>
          <a:p>
            <a:pPr marL="0" indent="0">
              <a:buNone/>
            </a:pPr>
            <a:r>
              <a:rPr lang="en-US" dirty="0"/>
              <a:t>WBC= 11220                                              ALT= 23                              </a:t>
            </a:r>
            <a:br>
              <a:rPr lang="en-US" dirty="0"/>
            </a:br>
            <a:r>
              <a:rPr lang="en-US" dirty="0" err="1"/>
              <a:t>Hb</a:t>
            </a:r>
            <a:r>
              <a:rPr lang="en-US" dirty="0"/>
              <a:t>= 11.6                                                     AST= 22</a:t>
            </a:r>
          </a:p>
          <a:p>
            <a:pPr marL="0" indent="0">
              <a:buNone/>
            </a:pPr>
            <a:r>
              <a:rPr lang="en-US" dirty="0"/>
              <a:t>ALP=287                                                     Bili T= 0.7</a:t>
            </a:r>
          </a:p>
          <a:p>
            <a:pPr marL="0" indent="0">
              <a:buNone/>
            </a:pPr>
            <a:r>
              <a:rPr lang="en-US" dirty="0"/>
              <a:t>Platelet= 761000                                      Bili D=0.2</a:t>
            </a:r>
          </a:p>
          <a:p>
            <a:pPr marL="0" indent="0">
              <a:buNone/>
            </a:pPr>
            <a:r>
              <a:rPr lang="en-US" dirty="0"/>
              <a:t>CRP=12                                                       Albumin=2.9                                                                      LDH= 385</a:t>
            </a:r>
          </a:p>
          <a:p>
            <a:pPr marL="0" indent="0">
              <a:buNone/>
            </a:pPr>
            <a:r>
              <a:rPr lang="en-US" dirty="0"/>
              <a:t>AEA, TTG; neg</a:t>
            </a:r>
          </a:p>
          <a:p>
            <a:pPr marL="0" indent="0">
              <a:buNone/>
            </a:pPr>
            <a:r>
              <a:rPr lang="en-US" dirty="0"/>
              <a:t>Colonoscopy; up to hepatic flexure were seen; decrease vascular marking with multiple erosion (Mayo 2)</a:t>
            </a:r>
          </a:p>
          <a:p>
            <a:pPr marL="0" indent="0">
              <a:buNone/>
            </a:pPr>
            <a:r>
              <a:rPr lang="en-US" dirty="0"/>
              <a:t>Colonic Biopsy; CCDC</a:t>
            </a:r>
          </a:p>
          <a:p>
            <a:pPr marL="0" indent="0">
              <a:buNone/>
            </a:pPr>
            <a:r>
              <a:rPr lang="en-US" dirty="0"/>
              <a:t>She discharged from hospital after 1 week with; 5ASA 3gr/d, prednisolone 20mg/d, AZA 100mg/d, and nortriptyline 25mg </a:t>
            </a:r>
          </a:p>
          <a:p>
            <a:pPr marL="0" indent="0">
              <a:buNone/>
            </a:pPr>
            <a:endParaRPr lang="en-US" dirty="0"/>
          </a:p>
        </p:txBody>
      </p:sp>
    </p:spTree>
    <p:extLst>
      <p:ext uri="{BB962C8B-B14F-4D97-AF65-F5344CB8AC3E}">
        <p14:creationId xmlns:p14="http://schemas.microsoft.com/office/powerpoint/2010/main" val="583076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164CC7-E102-D546-A7B1-48F772DDE224}"/>
              </a:ext>
            </a:extLst>
          </p:cNvPr>
          <p:cNvSpPr>
            <a:spLocks noGrp="1"/>
          </p:cNvSpPr>
          <p:nvPr>
            <p:ph idx="1"/>
          </p:nvPr>
        </p:nvSpPr>
        <p:spPr>
          <a:xfrm>
            <a:off x="484094" y="618565"/>
            <a:ext cx="10869706" cy="5558398"/>
          </a:xfrm>
        </p:spPr>
        <p:txBody>
          <a:bodyPr/>
          <a:lstStyle/>
          <a:p>
            <a:pPr marL="0" indent="0">
              <a:buNone/>
            </a:pPr>
            <a:r>
              <a:rPr lang="en-US" b="1" dirty="0">
                <a:solidFill>
                  <a:srgbClr val="00349D"/>
                </a:solidFill>
              </a:rPr>
              <a:t>Q; 2</a:t>
            </a:r>
          </a:p>
          <a:p>
            <a:pPr marL="0" indent="0">
              <a:buNone/>
            </a:pPr>
            <a:r>
              <a:rPr lang="en-US" b="1" dirty="0">
                <a:solidFill>
                  <a:srgbClr val="00349D"/>
                </a:solidFill>
              </a:rPr>
              <a:t>You agree with this disease management?</a:t>
            </a:r>
          </a:p>
          <a:p>
            <a:pPr marL="0" indent="0">
              <a:buNone/>
            </a:pPr>
            <a:r>
              <a:rPr lang="en-US" dirty="0">
                <a:solidFill>
                  <a:srgbClr val="00349D"/>
                </a:solidFill>
              </a:rPr>
              <a:t>1-Treatment is not correct</a:t>
            </a:r>
          </a:p>
          <a:p>
            <a:pPr marL="0" indent="0">
              <a:buNone/>
            </a:pPr>
            <a:r>
              <a:rPr lang="en-US" dirty="0">
                <a:solidFill>
                  <a:srgbClr val="00349D"/>
                </a:solidFill>
              </a:rPr>
              <a:t>2-Evaluation is not correct</a:t>
            </a:r>
          </a:p>
          <a:p>
            <a:pPr marL="0" indent="0">
              <a:buNone/>
            </a:pPr>
            <a:r>
              <a:rPr lang="en-US" dirty="0">
                <a:solidFill>
                  <a:srgbClr val="00349D"/>
                </a:solidFill>
              </a:rPr>
              <a:t>3-Education of patient is not correct</a:t>
            </a:r>
          </a:p>
          <a:p>
            <a:pPr marL="0" indent="0">
              <a:buNone/>
            </a:pPr>
            <a:r>
              <a:rPr lang="en-US" dirty="0">
                <a:solidFill>
                  <a:srgbClr val="00349D"/>
                </a:solidFill>
              </a:rPr>
              <a:t>4-All of above </a:t>
            </a:r>
          </a:p>
          <a:p>
            <a:endParaRPr lang="en-US" dirty="0"/>
          </a:p>
        </p:txBody>
      </p:sp>
    </p:spTree>
    <p:extLst>
      <p:ext uri="{BB962C8B-B14F-4D97-AF65-F5344CB8AC3E}">
        <p14:creationId xmlns:p14="http://schemas.microsoft.com/office/powerpoint/2010/main" val="1299536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1232</TotalTime>
  <Words>1702</Words>
  <Application>Microsoft Macintosh PowerPoint</Application>
  <PresentationFormat>Widescreen</PresentationFormat>
  <Paragraphs>212</Paragraphs>
  <Slides>75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75</vt:i4>
      </vt:variant>
    </vt:vector>
  </HeadingPairs>
  <TitlesOfParts>
    <vt:vector size="80" baseType="lpstr">
      <vt:lpstr>Arial</vt:lpstr>
      <vt:lpstr>Calibri</vt:lpstr>
      <vt:lpstr>Calibri Light</vt:lpstr>
      <vt:lpstr>Times New Roman</vt:lpstr>
      <vt:lpstr>Office Theme</vt:lpstr>
      <vt:lpstr>PowerPoint Presentation</vt:lpstr>
      <vt:lpstr>PowerPoint Presentation</vt:lpstr>
      <vt:lpstr>UC&amp; EIM  Data obtained from IRCC Registry</vt:lpstr>
      <vt:lpstr>UC &amp; EIM  Data obtained from IRCC Registry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lab</vt:lpstr>
      <vt:lpstr>PowerPoint Presentation</vt:lpstr>
      <vt:lpstr>PowerPoint Presentation</vt:lpstr>
      <vt:lpstr>PowerPoint Presentation</vt:lpstr>
      <vt:lpstr>PowerPoint Presentation</vt:lpstr>
      <vt:lpstr>Treat-To-Target: STRIDE Recommendations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Back to case;  She used 2-3mo topical steroid, stopped IFX, and the skin lesions did not respond to topical steroid, and bloody diarrhea continue Hb=10.7 ESR=34 CRP=44  </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139</cp:revision>
  <dcterms:created xsi:type="dcterms:W3CDTF">2021-05-13T06:35:07Z</dcterms:created>
  <dcterms:modified xsi:type="dcterms:W3CDTF">2021-05-28T04:37:54Z</dcterms:modified>
</cp:coreProperties>
</file>