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392" r:id="rId3"/>
    <p:sldId id="376" r:id="rId4"/>
    <p:sldId id="292" r:id="rId5"/>
    <p:sldId id="381" r:id="rId6"/>
    <p:sldId id="324" r:id="rId7"/>
    <p:sldId id="325" r:id="rId8"/>
    <p:sldId id="294" r:id="rId9"/>
    <p:sldId id="518" r:id="rId10"/>
    <p:sldId id="363" r:id="rId11"/>
    <p:sldId id="362" r:id="rId12"/>
    <p:sldId id="508" r:id="rId13"/>
    <p:sldId id="510" r:id="rId14"/>
    <p:sldId id="319" r:id="rId15"/>
    <p:sldId id="258" r:id="rId16"/>
    <p:sldId id="257" r:id="rId17"/>
    <p:sldId id="259" r:id="rId18"/>
    <p:sldId id="308" r:id="rId19"/>
    <p:sldId id="322" r:id="rId20"/>
    <p:sldId id="369" r:id="rId21"/>
    <p:sldId id="370" r:id="rId22"/>
    <p:sldId id="371" r:id="rId23"/>
    <p:sldId id="341" r:id="rId24"/>
    <p:sldId id="345" r:id="rId25"/>
    <p:sldId id="346" r:id="rId26"/>
    <p:sldId id="335" r:id="rId27"/>
    <p:sldId id="364" r:id="rId28"/>
    <p:sldId id="511" r:id="rId29"/>
    <p:sldId id="365" r:id="rId30"/>
    <p:sldId id="512" r:id="rId31"/>
    <p:sldId id="377" r:id="rId32"/>
    <p:sldId id="375" r:id="rId33"/>
    <p:sldId id="390" r:id="rId34"/>
    <p:sldId id="389" r:id="rId35"/>
    <p:sldId id="401" r:id="rId36"/>
    <p:sldId id="402" r:id="rId37"/>
    <p:sldId id="263" r:id="rId38"/>
    <p:sldId id="261" r:id="rId39"/>
    <p:sldId id="366" r:id="rId40"/>
    <p:sldId id="367" r:id="rId41"/>
    <p:sldId id="368" r:id="rId42"/>
    <p:sldId id="340" r:id="rId43"/>
    <p:sldId id="339" r:id="rId44"/>
    <p:sldId id="295" r:id="rId45"/>
    <p:sldId id="513" r:id="rId46"/>
    <p:sldId id="514" r:id="rId47"/>
    <p:sldId id="299" r:id="rId48"/>
    <p:sldId id="300" r:id="rId49"/>
    <p:sldId id="304" r:id="rId50"/>
    <p:sldId id="306" r:id="rId51"/>
    <p:sldId id="515" r:id="rId52"/>
    <p:sldId id="516" r:id="rId53"/>
    <p:sldId id="517" r:id="rId54"/>
    <p:sldId id="393" r:id="rId55"/>
    <p:sldId id="394" r:id="rId56"/>
    <p:sldId id="395" r:id="rId57"/>
    <p:sldId id="309" r:id="rId58"/>
    <p:sldId id="311" r:id="rId59"/>
    <p:sldId id="318" r:id="rId60"/>
    <p:sldId id="327" r:id="rId61"/>
    <p:sldId id="288" r:id="rId62"/>
    <p:sldId id="396" r:id="rId63"/>
    <p:sldId id="397" r:id="rId64"/>
    <p:sldId id="30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7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0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8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2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2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9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6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4F38D-1AF4-4DFF-B723-3B167D7B534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D0F41-60E6-469B-9A07-4D8C11D4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4D96C5-55D2-4178-B018-8D5ED576D7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Inflammatory Bowel Disease</a:t>
            </a:r>
            <a:br>
              <a:rPr lang="en-US" b="1" dirty="0"/>
            </a:br>
            <a:r>
              <a:rPr lang="en-US" b="1" dirty="0"/>
              <a:t>Assessment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381402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9728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0412" r="13419" b="5057"/>
          <a:stretch/>
        </p:blipFill>
        <p:spPr bwMode="auto">
          <a:xfrm>
            <a:off x="1752601" y="0"/>
            <a:ext cx="8821271" cy="659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02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Therapeutic Goals -- Expert Voices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92" y="205946"/>
            <a:ext cx="10494433" cy="64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8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UC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2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UC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Staging the Spectrum of UC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3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03" y="230658"/>
            <a:ext cx="8517926" cy="60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9" y="90616"/>
            <a:ext cx="10099590" cy="63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94CDB-61B9-4DB3-8B91-4B5D6392C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7691"/>
            <a:ext cx="9144000" cy="4910667"/>
          </a:xfrm>
        </p:spPr>
        <p:txBody>
          <a:bodyPr>
            <a:noAutofit/>
          </a:bodyPr>
          <a:lstStyle/>
          <a:p>
            <a:r>
              <a:rPr lang="en-US" b="1" dirty="0"/>
              <a:t>1-Assess disease Activities</a:t>
            </a:r>
            <a:br>
              <a:rPr lang="en-US" b="1" dirty="0"/>
            </a:br>
            <a:r>
              <a:rPr lang="en-US" b="1" dirty="0"/>
              <a:t>2-Assess Response to Treatment</a:t>
            </a:r>
            <a:br>
              <a:rPr lang="en-US" b="1" dirty="0"/>
            </a:br>
            <a:r>
              <a:rPr lang="en-US" b="1" dirty="0"/>
              <a:t>3-Patient,s Values and preference</a:t>
            </a:r>
          </a:p>
        </p:txBody>
      </p:sp>
    </p:spTree>
    <p:extLst>
      <p:ext uri="{BB962C8B-B14F-4D97-AF65-F5344CB8AC3E}">
        <p14:creationId xmlns:p14="http://schemas.microsoft.com/office/powerpoint/2010/main" val="3560296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A3EB51-A6A3-4DFB-A55F-F72B21E3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424071"/>
            <a:ext cx="10800522" cy="60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4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F31AE1-6F60-45CB-B9FE-C8D56E97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6" y="662609"/>
            <a:ext cx="10880034" cy="51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3688CE-69E9-4737-9B9D-71FDBC36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4" y="715618"/>
            <a:ext cx="9925878" cy="507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65" y="230660"/>
            <a:ext cx="11125819" cy="64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9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969" y="172995"/>
            <a:ext cx="6746788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26" y="280086"/>
            <a:ext cx="8633254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0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05" y="518984"/>
            <a:ext cx="70763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2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0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76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Understanding the Full Impact of UC on Patients' Lives: Explaining the Treatment Options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7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-442222"/>
            <a:ext cx="7394713" cy="55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55C37-8BB6-494A-A7D3-A865E799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Inflammatory bowel disease (IBD)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73274E-FAC6-450A-8A6E-73642EFAD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300" b="1" dirty="0"/>
              <a:t>Crohn’s disease and ulcerative colitis,  </a:t>
            </a:r>
          </a:p>
          <a:p>
            <a:r>
              <a:rPr lang="en-US" sz="4300" b="1" dirty="0"/>
              <a:t>chronic inflammation with </a:t>
            </a:r>
            <a:r>
              <a:rPr lang="en-US" sz="4300" b="1" i="0" dirty="0">
                <a:solidFill>
                  <a:srgbClr val="000000"/>
                </a:solidFill>
                <a:effectLst/>
                <a:latin typeface="AdvTT08640291"/>
              </a:rPr>
              <a:t>relapsing</a:t>
            </a:r>
            <a:r>
              <a:rPr lang="en-US" sz="4300" b="1" dirty="0"/>
              <a:t> </a:t>
            </a:r>
          </a:p>
          <a:p>
            <a:r>
              <a:rPr lang="en-US" sz="4300" b="1" dirty="0"/>
              <a:t>progressive, immune-mediated inflammatory</a:t>
            </a:r>
          </a:p>
          <a:p>
            <a:r>
              <a:rPr lang="en-US" sz="4300" b="1" dirty="0"/>
              <a:t>With irreversible bowel damage</a:t>
            </a:r>
          </a:p>
          <a:p>
            <a:endParaRPr lang="en-US" sz="3900" b="1" i="0" dirty="0">
              <a:solidFill>
                <a:srgbClr val="000000"/>
              </a:solidFill>
              <a:effectLst/>
              <a:latin typeface="AdvTT08640291"/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5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88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59" y="411892"/>
            <a:ext cx="9193882" cy="54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7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4" y="587228"/>
            <a:ext cx="8335618" cy="46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2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" y="889233"/>
            <a:ext cx="10117122" cy="49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61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Perianal Disease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1635"/>
            <a:ext cx="10515600" cy="5665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000" b="1" dirty="0"/>
              <a:t>Common complications of Crohn’s disease, </a:t>
            </a:r>
          </a:p>
          <a:p>
            <a:r>
              <a:rPr lang="en-US" sz="3200" b="1" dirty="0"/>
              <a:t>Associated more often with Ileal CD</a:t>
            </a:r>
            <a:endParaRPr lang="en-US" sz="3000" b="1" dirty="0"/>
          </a:p>
          <a:p>
            <a:r>
              <a:rPr lang="en-US" sz="3000" b="1" dirty="0"/>
              <a:t>Difficult to diagnose/manage. </a:t>
            </a:r>
          </a:p>
          <a:p>
            <a:r>
              <a:rPr lang="en-US" sz="3000" b="1" dirty="0"/>
              <a:t>Patients suffer from persistent pain and drainage, </a:t>
            </a:r>
          </a:p>
          <a:p>
            <a:r>
              <a:rPr lang="en-US" sz="3000" b="1" dirty="0"/>
              <a:t>Perianal sepsis, impaired quality of life, and financial burden. </a:t>
            </a:r>
          </a:p>
          <a:p>
            <a:r>
              <a:rPr lang="en-US" sz="3000" b="1" dirty="0"/>
              <a:t>Conventional medical and surgical therapies</a:t>
            </a:r>
          </a:p>
          <a:p>
            <a:r>
              <a:rPr lang="en-US" sz="3000" b="1" dirty="0"/>
              <a:t>carry risk of infection, </a:t>
            </a:r>
            <a:r>
              <a:rPr lang="en-US" sz="3000" b="1" dirty="0" err="1"/>
              <a:t>myelo</a:t>
            </a:r>
            <a:r>
              <a:rPr lang="en-US" sz="3000" b="1" dirty="0"/>
              <a:t>-suppression,</a:t>
            </a:r>
          </a:p>
          <a:p>
            <a:r>
              <a:rPr lang="en-US" sz="3000" b="1" dirty="0"/>
              <a:t> incontinence, recurrence.</a:t>
            </a:r>
          </a:p>
          <a:p>
            <a:r>
              <a:rPr lang="en-US" sz="3000" b="1" dirty="0"/>
              <a:t>EUS becoming popular because of low cost and ability to</a:t>
            </a:r>
          </a:p>
          <a:p>
            <a:r>
              <a:rPr lang="en-US" sz="3000" b="1" dirty="0"/>
              <a:t>acquire images in real time. </a:t>
            </a:r>
          </a:p>
        </p:txBody>
      </p:sp>
    </p:spTree>
    <p:extLst>
      <p:ext uri="{BB962C8B-B14F-4D97-AF65-F5344CB8AC3E}">
        <p14:creationId xmlns:p14="http://schemas.microsoft.com/office/powerpoint/2010/main" val="4117440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/>
              <a:t>Discordance Between Symptoms and Mucosal Healing in CD</a:t>
            </a:r>
            <a:endParaRPr lang="en-IE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9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</a:t>
            </a:r>
            <a:r>
              <a:rPr lang="en-GB"/>
              <a:t>reat-to-Target</a:t>
            </a:r>
            <a:r>
              <a:rPr lang="en-US"/>
              <a:t> Approach in CD</a:t>
            </a:r>
            <a:br>
              <a:rPr lang="en-US"/>
            </a:br>
            <a:r>
              <a:rPr lang="en-US"/>
              <a:t>STRIDE Consensus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6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Treatment Goals in CD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1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 of Opportunity in CD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7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EE0F05-9FBB-486D-A20F-5068C78C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304800"/>
            <a:ext cx="10707757" cy="6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8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781050"/>
            <a:ext cx="9398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3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EEBBF4-3C54-4554-96CB-07493387E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450574"/>
            <a:ext cx="10628244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81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23CCD3-3E4E-49DE-9028-E321F13F4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477079"/>
            <a:ext cx="11741425" cy="56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9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13" y="131805"/>
            <a:ext cx="10645214" cy="65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5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10" y="321276"/>
            <a:ext cx="10198855" cy="62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3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755650"/>
            <a:ext cx="94615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6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A417BC6-7B8C-447D-BB61-1D9932F4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9BA8FC-46B4-4ABB-BAB6-BB967A31A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31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787400"/>
            <a:ext cx="94107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85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781050"/>
            <a:ext cx="93726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53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755650"/>
            <a:ext cx="9474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3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806450"/>
            <a:ext cx="93599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9850"/>
            <a:ext cx="10934700" cy="41783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768350"/>
            <a:ext cx="93599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9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D9665A5-1F50-4680-BBAB-A0E05F96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JAK-STAT Signaling Pathway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FF80DB-1801-4852-AD66-2C3C64C17C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6175D26-5619-4EB2-9D23-B4EFB20D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JAK Family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A3826-5A25-4419-A59C-548196CBB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6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0FE8610-05E6-47F0-AEB3-62957F51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S1P Modulators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2B7B2C-2CFD-4A4A-A3FB-3CA2F399B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6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-241300"/>
            <a:ext cx="10947400" cy="73406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28600"/>
            <a:ext cx="109728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-177800"/>
            <a:ext cx="10871200" cy="7213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-203200"/>
            <a:ext cx="9715500" cy="72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4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10" y="857250"/>
            <a:ext cx="9098280" cy="58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84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31" y="1113342"/>
            <a:ext cx="9210695" cy="56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8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2" y="411892"/>
            <a:ext cx="10305534" cy="54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6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08"/>
            <a:ext cx="10515600" cy="1328223"/>
          </a:xfrm>
        </p:spPr>
        <p:txBody>
          <a:bodyPr/>
          <a:lstStyle/>
          <a:p>
            <a:r>
              <a:rPr lang="en-US" b="1" dirty="0"/>
              <a:t>Advice to At-risk Individuals for Prevention of IBD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5450"/>
            <a:ext cx="10515600" cy="5135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 Breastfeeding in infancy for at least 6 months;</a:t>
            </a:r>
          </a:p>
          <a:p>
            <a:r>
              <a:rPr lang="en-US" b="1" dirty="0"/>
              <a:t> Do not start smoking</a:t>
            </a:r>
          </a:p>
          <a:p>
            <a:r>
              <a:rPr lang="en-US" b="1" dirty="0"/>
              <a:t> Avoid vitamin D deficiency</a:t>
            </a:r>
          </a:p>
          <a:p>
            <a:r>
              <a:rPr lang="it-IT" b="1" dirty="0"/>
              <a:t> Minimize nonsteroidal anti-inflammatory drug use</a:t>
            </a:r>
          </a:p>
          <a:p>
            <a:r>
              <a:rPr lang="en-US" b="1" dirty="0"/>
              <a:t> Minimize antibiotic use especially for young children and during pregnancy</a:t>
            </a:r>
          </a:p>
          <a:p>
            <a:r>
              <a:rPr lang="en-US" b="1" dirty="0"/>
              <a:t> Minimize food that contains emulsifiers or any form of food additives</a:t>
            </a:r>
          </a:p>
          <a:p>
            <a:r>
              <a:rPr lang="en-US" b="1" dirty="0"/>
              <a:t> At least moderate physical activity, </a:t>
            </a:r>
          </a:p>
          <a:p>
            <a:r>
              <a:rPr lang="en-US" b="1" dirty="0"/>
              <a:t>regular sleep, low stress, healthy weight</a:t>
            </a:r>
          </a:p>
          <a:p>
            <a:r>
              <a:rPr lang="en-US" b="1" dirty="0"/>
              <a:t> Diet high in fruits, vegetables, fiber, and fish or oil</a:t>
            </a:r>
          </a:p>
        </p:txBody>
      </p:sp>
    </p:spTree>
    <p:extLst>
      <p:ext uri="{BB962C8B-B14F-4D97-AF65-F5344CB8AC3E}">
        <p14:creationId xmlns:p14="http://schemas.microsoft.com/office/powerpoint/2010/main" val="3491656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3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-260350"/>
            <a:ext cx="10947400" cy="73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2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-292100"/>
            <a:ext cx="10871200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3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781050"/>
            <a:ext cx="93218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2" y="510745"/>
            <a:ext cx="6181602" cy="57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800100"/>
            <a:ext cx="93599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4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B7EDB-7C9E-49DE-8BAA-B8605C70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1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dvOTa018106b.B"/>
              </a:rPr>
              <a:t>Goals for managing patients with IBD</a:t>
            </a:r>
            <a:br>
              <a:rPr lang="en-US" b="1" dirty="0">
                <a:solidFill>
                  <a:srgbClr val="000000"/>
                </a:solidFill>
                <a:latin typeface="AdvOTa018106b.B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9ED04D-28D5-40D5-B70E-29E8B5FC2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38"/>
            <a:ext cx="10515600" cy="5325762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(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dvTT6dfc8da3"/>
              </a:rPr>
              <a:t>i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) induction of remission 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(ii) maintenance of remission </a:t>
            </a:r>
          </a:p>
          <a:p>
            <a:r>
              <a:rPr lang="en-US" b="1" dirty="0">
                <a:solidFill>
                  <a:srgbClr val="000000"/>
                </a:solidFill>
                <a:latin typeface="AdvTT6dfc8da3"/>
              </a:rPr>
              <a:t>(iii) 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maintaining a steroid-free remission.</a:t>
            </a:r>
          </a:p>
          <a:p>
            <a:r>
              <a:rPr lang="en-US" b="1" dirty="0">
                <a:solidFill>
                  <a:srgbClr val="000000"/>
                </a:solidFill>
                <a:latin typeface="AdvTT6dfc8da3"/>
              </a:rPr>
              <a:t>(iv) R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eflect the patient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+20"/>
              </a:rPr>
              <a:t>’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s and provider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+20"/>
              </a:rPr>
              <a:t>’</a:t>
            </a:r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s goals and recognize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AdvTT6dfc8da3"/>
              </a:rPr>
              <a:t> the chronic nature of the disease</a:t>
            </a:r>
            <a:r>
              <a:rPr lang="en-US" b="1" dirty="0"/>
              <a:t> </a:t>
            </a:r>
          </a:p>
          <a:p>
            <a:r>
              <a:rPr lang="en-US" b="1" dirty="0"/>
              <a:t>(v) Decrease hospitalization and surgery</a:t>
            </a:r>
          </a:p>
          <a:p>
            <a:r>
              <a:rPr lang="en-US" b="1" dirty="0"/>
              <a:t>(vi) Prevent complication</a:t>
            </a:r>
          </a:p>
          <a:p>
            <a:r>
              <a:rPr lang="en-US" b="1" dirty="0"/>
              <a:t>(vii) Improve patient Quality of life 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7127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319</Words>
  <Application>Microsoft Office PowerPoint</Application>
  <PresentationFormat>Widescreen</PresentationFormat>
  <Paragraphs>56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AdvOTa018106b.B</vt:lpstr>
      <vt:lpstr>AdvTT08640291</vt:lpstr>
      <vt:lpstr>AdvTT6dfc8da3</vt:lpstr>
      <vt:lpstr>AdvTT6dfc8da3+20</vt:lpstr>
      <vt:lpstr>Arial</vt:lpstr>
      <vt:lpstr>Calibri</vt:lpstr>
      <vt:lpstr>Calibri Light</vt:lpstr>
      <vt:lpstr>Office Theme</vt:lpstr>
      <vt:lpstr>Inflammatory Bowel Disease Assessment and Challenges</vt:lpstr>
      <vt:lpstr>1-Assess disease Activities 2-Assess Response to Treatment 3-Patient,s Values and preference</vt:lpstr>
      <vt:lpstr>Inflammatory bowel disease (IBD)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for managing patients with IBD </vt:lpstr>
      <vt:lpstr>PowerPoint Presentation</vt:lpstr>
      <vt:lpstr>PowerPoint Presentation</vt:lpstr>
      <vt:lpstr>PowerPoint Presentation</vt:lpstr>
      <vt:lpstr>Therapeutic Goals -- Expert Voices</vt:lpstr>
      <vt:lpstr>PowerPoint Presentation</vt:lpstr>
      <vt:lpstr>Introduction to UC (cont)</vt:lpstr>
      <vt:lpstr>Introduction to UC </vt:lpstr>
      <vt:lpstr>Staging the Spectrum of UC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the Full Impact of UC on Patients' Lives: Explaining the Treatment Options</vt:lpstr>
      <vt:lpstr>PowerPoint Presentation</vt:lpstr>
      <vt:lpstr>Introduction</vt:lpstr>
      <vt:lpstr>PowerPoint Presentation</vt:lpstr>
      <vt:lpstr>PowerPoint Presentation</vt:lpstr>
      <vt:lpstr>PowerPoint Presentation</vt:lpstr>
      <vt:lpstr>Perianal Disease </vt:lpstr>
      <vt:lpstr>Discordance Between Symptoms and Mucosal Healing in CD</vt:lpstr>
      <vt:lpstr>Treat-to-Target Approach in CD STRIDE Consensus</vt:lpstr>
      <vt:lpstr>Definition of Treatment Goals in CD</vt:lpstr>
      <vt:lpstr>Window of Opportunity in 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JAK-STAT Signaling Pathway</vt:lpstr>
      <vt:lpstr>JAK Family</vt:lpstr>
      <vt:lpstr>S1P Modulators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Advice to At-risk Individuals for Prevention of IBD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dr.zali</dc:creator>
  <cp:lastModifiedBy>dr.zali</cp:lastModifiedBy>
  <cp:revision>95</cp:revision>
  <dcterms:created xsi:type="dcterms:W3CDTF">2021-04-19T06:14:04Z</dcterms:created>
  <dcterms:modified xsi:type="dcterms:W3CDTF">2021-05-26T05:58:27Z</dcterms:modified>
</cp:coreProperties>
</file>