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1" r:id="rId4"/>
    <p:sldId id="269" r:id="rId5"/>
    <p:sldId id="270" r:id="rId6"/>
    <p:sldId id="260" r:id="rId7"/>
    <p:sldId id="264" r:id="rId8"/>
    <p:sldId id="265" r:id="rId9"/>
    <p:sldId id="266" r:id="rId10"/>
    <p:sldId id="285" r:id="rId11"/>
    <p:sldId id="287" r:id="rId12"/>
    <p:sldId id="286" r:id="rId13"/>
    <p:sldId id="288" r:id="rId14"/>
    <p:sldId id="268" r:id="rId15"/>
    <p:sldId id="271" r:id="rId16"/>
    <p:sldId id="272" r:id="rId17"/>
    <p:sldId id="276" r:id="rId18"/>
    <p:sldId id="274" r:id="rId19"/>
    <p:sldId id="275" r:id="rId20"/>
    <p:sldId id="277" r:id="rId21"/>
    <p:sldId id="279" r:id="rId22"/>
    <p:sldId id="281" r:id="rId23"/>
    <p:sldId id="257" r:id="rId24"/>
    <p:sldId id="280" r:id="rId25"/>
    <p:sldId id="284" r:id="rId26"/>
    <p:sldId id="283" r:id="rId27"/>
    <p:sldId id="278" r:id="rId28"/>
    <p:sldId id="289" r:id="rId2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507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543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63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91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887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852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92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768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617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602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688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AF9D-323A-48E5-BF25-691BB9E6CE34}" type="datetimeFigureOut">
              <a:rPr lang="fa-IR" smtClean="0"/>
              <a:pPr/>
              <a:t>17/10/1442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DD49-B02E-4827-AC07-E4854C148A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910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104414" cy="1470025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    Hepatobiliary Complications in IBD ; a Brief review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568952" cy="1752600"/>
          </a:xfrm>
        </p:spPr>
        <p:txBody>
          <a:bodyPr>
            <a:normAutofit fontScale="70000" lnSpcReduction="20000"/>
          </a:bodyPr>
          <a:lstStyle/>
          <a:p>
            <a:pPr rtl="0"/>
            <a:r>
              <a:rPr lang="en-US" sz="3500" b="1" dirty="0" err="1" smtClean="0">
                <a:solidFill>
                  <a:srgbClr val="7030A0"/>
                </a:solidFill>
              </a:rPr>
              <a:t>Farhad</a:t>
            </a:r>
            <a:r>
              <a:rPr lang="en-US" sz="3500" b="1" dirty="0" smtClean="0">
                <a:solidFill>
                  <a:srgbClr val="7030A0"/>
                </a:solidFill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</a:rPr>
              <a:t>Zamani</a:t>
            </a:r>
            <a:r>
              <a:rPr lang="en-US" sz="3500" b="1" dirty="0" smtClean="0">
                <a:solidFill>
                  <a:srgbClr val="7030A0"/>
                </a:solidFill>
              </a:rPr>
              <a:t> MD</a:t>
            </a:r>
          </a:p>
          <a:p>
            <a:pPr rtl="0"/>
            <a:r>
              <a:rPr lang="en-US" sz="3500" b="1" dirty="0" smtClean="0">
                <a:solidFill>
                  <a:srgbClr val="7030A0"/>
                </a:solidFill>
              </a:rPr>
              <a:t>    Professor of medicine </a:t>
            </a:r>
          </a:p>
          <a:p>
            <a:r>
              <a:rPr lang="en-US" sz="3000" dirty="0" err="1" smtClean="0">
                <a:solidFill>
                  <a:srgbClr val="003300"/>
                </a:solidFill>
              </a:rPr>
              <a:t>GastroIntestinal</a:t>
            </a:r>
            <a:r>
              <a:rPr lang="en-US" sz="3000" dirty="0" smtClean="0">
                <a:solidFill>
                  <a:srgbClr val="003300"/>
                </a:solidFill>
              </a:rPr>
              <a:t> and liver Diseases Research Center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Iran University of Medical Sciences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spring2021</a:t>
            </a:r>
            <a:endParaRPr lang="fa-IR" sz="2800" dirty="0">
              <a:solidFill>
                <a:srgbClr val="002060"/>
              </a:solidFill>
            </a:endParaRPr>
          </a:p>
        </p:txBody>
      </p:sp>
      <p:pic>
        <p:nvPicPr>
          <p:cNvPr id="4" name="Picture 3" descr="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500570"/>
            <a:ext cx="2015363" cy="1857364"/>
          </a:xfrm>
          <a:prstGeom prst="rect">
            <a:avLst/>
          </a:prstGeom>
        </p:spPr>
      </p:pic>
      <p:pic>
        <p:nvPicPr>
          <p:cNvPr id="5" name="Picture 4" descr="firoozgar_logo-new_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572008"/>
            <a:ext cx="1693354" cy="16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PSC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7298"/>
            <a:ext cx="8568952" cy="4929222"/>
          </a:xfrm>
        </p:spPr>
        <p:txBody>
          <a:bodyPr>
            <a:norm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PSC is closely associated with IBD</a:t>
            </a:r>
            <a:r>
              <a:rPr lang="en-US" sz="2800" dirty="0"/>
              <a:t> </a:t>
            </a:r>
            <a:r>
              <a:rPr lang="en-US" sz="2800" dirty="0" smtClean="0"/>
              <a:t>mainly with </a:t>
            </a:r>
            <a:r>
              <a:rPr lang="en-US" sz="2800" dirty="0" smtClean="0">
                <a:solidFill>
                  <a:srgbClr val="FF0000"/>
                </a:solidFill>
              </a:rPr>
              <a:t>UC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Three-quarters of patients with PSC have UC 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Approximately </a:t>
            </a:r>
            <a:r>
              <a:rPr lang="en-US" sz="2800" dirty="0">
                <a:solidFill>
                  <a:srgbClr val="FF0000"/>
                </a:solidFill>
              </a:rPr>
              <a:t>4%</a:t>
            </a:r>
            <a:r>
              <a:rPr lang="en-US" sz="2800" dirty="0"/>
              <a:t> of  </a:t>
            </a:r>
            <a:r>
              <a:rPr lang="en-US" sz="2800" dirty="0" smtClean="0">
                <a:solidFill>
                  <a:srgbClr val="FF0000"/>
                </a:solidFill>
              </a:rPr>
              <a:t>UC</a:t>
            </a:r>
            <a:r>
              <a:rPr lang="en-US" sz="2800" dirty="0" smtClean="0"/>
              <a:t> </a:t>
            </a:r>
            <a:r>
              <a:rPr lang="en-US" sz="2800" dirty="0"/>
              <a:t>may develop </a:t>
            </a:r>
            <a:r>
              <a:rPr lang="en-US" sz="2800" dirty="0" smtClean="0"/>
              <a:t>PSC</a:t>
            </a:r>
            <a:endParaRPr lang="en-US" sz="28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PSC occurs in </a:t>
            </a:r>
            <a:r>
              <a:rPr lang="en-US" sz="2800" dirty="0">
                <a:solidFill>
                  <a:srgbClr val="FF0000"/>
                </a:solidFill>
              </a:rPr>
              <a:t>middle age </a:t>
            </a:r>
            <a:r>
              <a:rPr lang="en-US" sz="2800" dirty="0"/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2:1 </a:t>
            </a:r>
            <a:r>
              <a:rPr lang="en-US" sz="2800" dirty="0">
                <a:solidFill>
                  <a:srgbClr val="FF0000"/>
                </a:solidFill>
              </a:rPr>
              <a:t>male </a:t>
            </a:r>
            <a:r>
              <a:rPr lang="en-US" sz="2800" dirty="0" smtClean="0"/>
              <a:t>predominance</a:t>
            </a:r>
            <a:endParaRPr lang="en-US" sz="28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The estimated incidence rate of PSC is 0.77 per 10</a:t>
            </a:r>
            <a:r>
              <a:rPr lang="en-US" sz="2800" baseline="30000" dirty="0"/>
              <a:t>5</a:t>
            </a:r>
            <a:r>
              <a:rPr lang="en-US" sz="2800" dirty="0"/>
              <a:t> person-years and the prevalence is 8.5 to 13.6 per 10</a:t>
            </a:r>
            <a:r>
              <a:rPr lang="en-US" sz="2800" baseline="30000" dirty="0"/>
              <a:t>5</a:t>
            </a:r>
            <a:r>
              <a:rPr lang="en-US" sz="2800" dirty="0"/>
              <a:t> </a:t>
            </a:r>
            <a:r>
              <a:rPr lang="en-US" sz="2800" dirty="0" smtClean="0"/>
              <a:t>persons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PSC is associated with more </a:t>
            </a:r>
            <a:r>
              <a:rPr lang="en-US" sz="2800" dirty="0" smtClean="0">
                <a:solidFill>
                  <a:srgbClr val="FF0000"/>
                </a:solidFill>
              </a:rPr>
              <a:t>extensive</a:t>
            </a:r>
            <a:r>
              <a:rPr lang="en-US" sz="2800" dirty="0" smtClean="0"/>
              <a:t> but </a:t>
            </a:r>
            <a:r>
              <a:rPr lang="en-US" sz="2800" dirty="0">
                <a:solidFill>
                  <a:srgbClr val="FF0000"/>
                </a:solidFill>
              </a:rPr>
              <a:t>less active </a:t>
            </a:r>
            <a:r>
              <a:rPr lang="en-US" sz="2800" dirty="0"/>
              <a:t>UC</a:t>
            </a:r>
            <a:endParaRPr lang="fa-IR" sz="28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endParaRPr lang="en-US" sz="28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endParaRPr lang="en-US" sz="2800" dirty="0"/>
          </a:p>
          <a:p>
            <a:pPr marL="0" indent="0" algn="l" rtl="0">
              <a:buClr>
                <a:srgbClr val="FF0000"/>
              </a:buCl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PSC 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401080" cy="4286280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Incidence</a:t>
            </a:r>
            <a:r>
              <a:rPr lang="en-US" sz="2800" dirty="0" smtClean="0"/>
              <a:t>: 0.9-1.3 cases/100000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Prevalence</a:t>
            </a:r>
            <a:r>
              <a:rPr lang="en-US" sz="2800" dirty="0" smtClean="0"/>
              <a:t>: 1-14 cases/100000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Male predominance </a:t>
            </a:r>
            <a:r>
              <a:rPr lang="en-US" sz="2800" dirty="0" smtClean="0"/>
              <a:t>(60-70%),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decade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Association with IBD</a:t>
            </a:r>
            <a:r>
              <a:rPr lang="en-US" sz="2800" dirty="0" smtClean="0"/>
              <a:t>: 60%-90% PSC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Associated with a variety of </a:t>
            </a:r>
            <a:r>
              <a:rPr lang="en-US" sz="2800" dirty="0" smtClean="0">
                <a:solidFill>
                  <a:srgbClr val="FF0000"/>
                </a:solidFill>
              </a:rPr>
              <a:t>neoplastic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non-neoplastic</a:t>
            </a:r>
            <a:r>
              <a:rPr lang="en-US" sz="2800" dirty="0" smtClean="0"/>
              <a:t> </a:t>
            </a:r>
            <a:r>
              <a:rPr lang="en-US" sz="2800" dirty="0" smtClean="0"/>
              <a:t>(dominant stricture ) hepatobiliary </a:t>
            </a:r>
            <a:r>
              <a:rPr lang="en-US" sz="2800" dirty="0" smtClean="0"/>
              <a:t>complications.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Developing cholangiocarcinoma (CCA), reaching </a:t>
            </a:r>
            <a:r>
              <a:rPr lang="en-US" sz="2800" dirty="0" smtClean="0">
                <a:solidFill>
                  <a:srgbClr val="FF0000"/>
                </a:solidFill>
              </a:rPr>
              <a:t>400–1500 times</a:t>
            </a:r>
            <a:r>
              <a:rPr lang="en-US" sz="2800" dirty="0" smtClean="0"/>
              <a:t> higher risk than the general population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The median liver </a:t>
            </a:r>
            <a:r>
              <a:rPr lang="en-US" sz="2800" dirty="0" smtClean="0">
                <a:solidFill>
                  <a:srgbClr val="FF0000"/>
                </a:solidFill>
              </a:rPr>
              <a:t>transplantation</a:t>
            </a:r>
            <a:r>
              <a:rPr lang="en-US" sz="2800" dirty="0" smtClean="0"/>
              <a:t>-free </a:t>
            </a:r>
            <a:r>
              <a:rPr lang="en-US" sz="2800" dirty="0" smtClean="0">
                <a:solidFill>
                  <a:srgbClr val="FF0000"/>
                </a:solidFill>
              </a:rPr>
              <a:t>survival</a:t>
            </a:r>
            <a:r>
              <a:rPr lang="en-US" sz="2800" dirty="0" smtClean="0"/>
              <a:t> for patients with PSC is approximately </a:t>
            </a:r>
            <a:r>
              <a:rPr lang="en-US" sz="2800" dirty="0" smtClean="0">
                <a:solidFill>
                  <a:srgbClr val="FF0000"/>
                </a:solidFill>
              </a:rPr>
              <a:t>15-20 year</a:t>
            </a: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1472" y="5929330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World J </a:t>
            </a:r>
            <a:r>
              <a:rPr lang="en-US" sz="1400" dirty="0" err="1" smtClean="0"/>
              <a:t>Gastroent</a:t>
            </a:r>
            <a:r>
              <a:rPr lang="en-US" sz="1400" dirty="0" smtClean="0"/>
              <a:t> </a:t>
            </a:r>
            <a:r>
              <a:rPr lang="en-US" sz="1400" dirty="0" err="1" smtClean="0"/>
              <a:t>Endoscop</a:t>
            </a:r>
            <a:r>
              <a:rPr lang="en-US" sz="1400" dirty="0" smtClean="0"/>
              <a:t>. 2019 Feb 16; 11(2): 84–94</a:t>
            </a:r>
          </a:p>
          <a:p>
            <a:pPr algn="l" rtl="0"/>
            <a:r>
              <a:rPr lang="en-US" sz="1400" dirty="0" smtClean="0"/>
              <a:t>Liver Res . 2019 Jun;3(2):106-117;</a:t>
            </a:r>
          </a:p>
          <a:p>
            <a:pPr algn="l" rtl="0"/>
            <a:r>
              <a:rPr lang="en-US" sz="1400" dirty="0" err="1" smtClean="0"/>
              <a:t>Hepatol</a:t>
            </a:r>
            <a:r>
              <a:rPr lang="en-US" sz="1400" dirty="0" smtClean="0"/>
              <a:t> </a:t>
            </a:r>
            <a:r>
              <a:rPr lang="en-US" sz="1400" dirty="0" err="1" smtClean="0"/>
              <a:t>Commun</a:t>
            </a:r>
            <a:r>
              <a:rPr lang="en-US" sz="1400" dirty="0" smtClean="0"/>
              <a:t>. 2016;1:7–17</a:t>
            </a:r>
          </a:p>
          <a:p>
            <a:pPr algn="l" rtl="0"/>
            <a:endParaRPr lang="fa-I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Complications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003232" cy="476886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CCA</a:t>
            </a:r>
            <a:r>
              <a:rPr lang="en-US" sz="2400" dirty="0" smtClean="0"/>
              <a:t> </a:t>
            </a:r>
            <a:r>
              <a:rPr lang="en-US" sz="2400" dirty="0" smtClean="0"/>
              <a:t>is frequently diagnosed within the first </a:t>
            </a:r>
            <a:r>
              <a:rPr lang="en-US" sz="2400" dirty="0" smtClean="0">
                <a:solidFill>
                  <a:srgbClr val="FF0000"/>
                </a:solidFill>
              </a:rPr>
              <a:t>1 - 3 years after diagnosis of </a:t>
            </a:r>
            <a:r>
              <a:rPr lang="en-US" sz="2400" dirty="0" smtClean="0">
                <a:solidFill>
                  <a:srgbClr val="FF0000"/>
                </a:solidFill>
              </a:rPr>
              <a:t>PSC</a:t>
            </a:r>
          </a:p>
          <a:p>
            <a:pPr algn="l" rtl="0"/>
            <a:endParaRPr lang="en-US" sz="24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400" dirty="0" smtClean="0"/>
              <a:t>Incidence of </a:t>
            </a:r>
            <a:r>
              <a:rPr lang="en-US" sz="2400" dirty="0" smtClean="0">
                <a:solidFill>
                  <a:srgbClr val="FF0000"/>
                </a:solidFill>
              </a:rPr>
              <a:t>colorectal cancer </a:t>
            </a:r>
            <a:r>
              <a:rPr lang="en-US" sz="2400" dirty="0" smtClean="0"/>
              <a:t>is increased in patients with IBD and PSC compared to people with IBD </a:t>
            </a:r>
            <a:r>
              <a:rPr lang="en-US" sz="2400" dirty="0" smtClean="0"/>
              <a:t>alone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cancer risk remains even after liver </a:t>
            </a:r>
            <a:r>
              <a:rPr lang="en-US" sz="2400" dirty="0" smtClean="0"/>
              <a:t>transplantation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/>
              <a:t>Gallstones, </a:t>
            </a:r>
            <a:r>
              <a:rPr lang="en-US" sz="2400" dirty="0" err="1"/>
              <a:t>cholecystitis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gallbladder mass </a:t>
            </a:r>
            <a:r>
              <a:rPr lang="en-US" sz="2400" dirty="0"/>
              <a:t>lesion </a:t>
            </a:r>
            <a:r>
              <a:rPr lang="en-US" sz="2400" dirty="0" smtClean="0"/>
              <a:t>are</a:t>
            </a:r>
            <a:r>
              <a:rPr lang="en-US" sz="2400" dirty="0" smtClean="0"/>
              <a:t> </a:t>
            </a:r>
            <a:r>
              <a:rPr lang="en-US" sz="2400" dirty="0"/>
              <a:t>other </a:t>
            </a:r>
            <a:r>
              <a:rPr lang="en-US" sz="2400" dirty="0" smtClean="0"/>
              <a:t>complications of IBD and PSC in 25%, 25% and 5% respectively</a:t>
            </a:r>
            <a:endParaRPr lang="en-US" sz="2400" dirty="0"/>
          </a:p>
          <a:p>
            <a:pPr algn="l" rtl="0"/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3998" y="6100064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/>
              <a:t>World J </a:t>
            </a:r>
            <a:r>
              <a:rPr lang="en-US" sz="1600" dirty="0" err="1" smtClean="0"/>
              <a:t>Gastroenterol</a:t>
            </a:r>
            <a:r>
              <a:rPr lang="en-US" sz="1600" dirty="0" smtClean="0"/>
              <a:t>. 2015 Feb 14; 21(6):1956-71;</a:t>
            </a:r>
            <a:r>
              <a:rPr lang="sv-SE" sz="1600" dirty="0" smtClean="0"/>
              <a:t> World J Gastroenterol. 2017;23(14):2459–2469;</a:t>
            </a:r>
            <a:endParaRPr lang="fa-I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3857652" cy="3643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572428" cy="500066"/>
          </a:xfrm>
          <a:prstGeom prst="rect">
            <a:avLst/>
          </a:prstGeom>
        </p:spPr>
        <p:txBody>
          <a:bodyPr/>
          <a:lstStyle/>
          <a:p>
            <a:pPr algn="ctr" rtl="0"/>
            <a:r>
              <a:rPr lang="en-US" sz="1200" i="0" baseline="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1200" i="0" baseline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2800" i="0" baseline="0" dirty="0">
                <a:solidFill>
                  <a:srgbClr val="C00000"/>
                </a:solidFill>
                <a:latin typeface="Arial"/>
              </a:rPr>
              <a:t>Malignancies associated with PSC</a:t>
            </a:r>
            <a:r>
              <a:rPr lang="en-US" i="0" baseline="0" dirty="0">
                <a:solidFill>
                  <a:srgbClr val="C00000"/>
                </a:solidFill>
                <a:latin typeface="Arial"/>
              </a:rPr>
              <a:t>.</a:t>
            </a:r>
            <a:endParaRPr lang="en-US" sz="1000" i="0" baseline="0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42969" r="48730" b="46289"/>
          <a:stretch>
            <a:fillRect/>
          </a:stretch>
        </p:blipFill>
        <p:spPr bwMode="auto">
          <a:xfrm>
            <a:off x="2071670" y="1857364"/>
            <a:ext cx="6286544" cy="107157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43164" r="44873" b="45117"/>
          <a:stretch>
            <a:fillRect/>
          </a:stretch>
        </p:blipFill>
        <p:spPr bwMode="auto">
          <a:xfrm>
            <a:off x="214282" y="785794"/>
            <a:ext cx="7358114" cy="114300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43372" y="3356992"/>
            <a:ext cx="4786346" cy="29295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1-PSC is  Strongly associated with </a:t>
            </a:r>
            <a:r>
              <a:rPr lang="en-US" sz="2000" dirty="0" smtClean="0">
                <a:solidFill>
                  <a:schemeClr val="tx1"/>
                </a:solidFill>
              </a:rPr>
              <a:t>GI  malignancy </a:t>
            </a: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2-There is no evidence-based algorithm for surveillance of PSC  for  </a:t>
            </a:r>
            <a:r>
              <a:rPr lang="en-US" sz="2000" dirty="0" smtClean="0">
                <a:solidFill>
                  <a:schemeClr val="tx1"/>
                </a:solidFill>
              </a:rPr>
              <a:t>cancers</a:t>
            </a:r>
          </a:p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3-Cancer surveillance with interval Ultrasound, MRI, Colonoscopy, EUS  ,lab data (CA19-9)as appropriated</a:t>
            </a:r>
            <a:endParaRPr lang="fa-I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     CHOLELITHIASIS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876593"/>
          </a:xfrm>
        </p:spPr>
        <p:txBody>
          <a:bodyPr>
            <a:normAutofit fontScale="92500"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The relationship between </a:t>
            </a:r>
            <a:r>
              <a:rPr lang="en-US" sz="2800" dirty="0" smtClean="0"/>
              <a:t>IBD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especially CD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cholelithiasis</a:t>
            </a:r>
            <a:r>
              <a:rPr lang="en-US" sz="2800" dirty="0" smtClean="0"/>
              <a:t> is </a:t>
            </a:r>
            <a:r>
              <a:rPr lang="en-US" sz="2800" dirty="0"/>
              <a:t>known since the 1970s</a:t>
            </a:r>
            <a:r>
              <a:rPr lang="en-US" sz="2800" dirty="0" smtClean="0"/>
              <a:t>.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People with </a:t>
            </a:r>
            <a:r>
              <a:rPr lang="en-US" sz="2800" dirty="0">
                <a:solidFill>
                  <a:srgbClr val="FF0000"/>
                </a:solidFill>
              </a:rPr>
              <a:t>CD</a:t>
            </a:r>
            <a:r>
              <a:rPr lang="en-US" sz="2800" dirty="0"/>
              <a:t> have </a:t>
            </a:r>
            <a:r>
              <a:rPr lang="en-US" sz="2800" dirty="0">
                <a:solidFill>
                  <a:srgbClr val="FF0000"/>
                </a:solidFill>
              </a:rPr>
              <a:t>double</a:t>
            </a:r>
            <a:r>
              <a:rPr lang="en-US" sz="2800" dirty="0"/>
              <a:t> the risk for </a:t>
            </a:r>
            <a:r>
              <a:rPr lang="en-US" sz="2800" dirty="0" smtClean="0"/>
              <a:t>the development of gallstones (11</a:t>
            </a:r>
            <a:r>
              <a:rPr lang="en-US" sz="2800" dirty="0"/>
              <a:t>% </a:t>
            </a:r>
            <a:r>
              <a:rPr lang="en-US" sz="2800" dirty="0" smtClean="0"/>
              <a:t>to 34%) but in </a:t>
            </a:r>
            <a:r>
              <a:rPr lang="en-US" sz="2800" dirty="0" smtClean="0">
                <a:solidFill>
                  <a:srgbClr val="FF0000"/>
                </a:solidFill>
              </a:rPr>
              <a:t>UC is same </a:t>
            </a:r>
            <a:r>
              <a:rPr lang="en-US" sz="2800" dirty="0" smtClean="0"/>
              <a:t>as general population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The risk of cholelithiasis increase after </a:t>
            </a:r>
            <a:r>
              <a:rPr lang="en-US" sz="2800" dirty="0" smtClean="0">
                <a:solidFill>
                  <a:srgbClr val="FF0000"/>
                </a:solidFill>
              </a:rPr>
              <a:t>ileal resection </a:t>
            </a:r>
            <a:r>
              <a:rPr lang="en-US" sz="2800" dirty="0" smtClean="0"/>
              <a:t>in CD as  with resections </a:t>
            </a:r>
            <a:r>
              <a:rPr lang="en-US" sz="2800" dirty="0" smtClean="0">
                <a:solidFill>
                  <a:srgbClr val="FF0000"/>
                </a:solidFill>
              </a:rPr>
              <a:t>&gt;30 cm </a:t>
            </a:r>
            <a:r>
              <a:rPr lang="en-US" sz="2800" dirty="0" smtClean="0"/>
              <a:t>are associated with an </a:t>
            </a:r>
            <a:r>
              <a:rPr lang="en-US" sz="2800" dirty="0" smtClean="0">
                <a:solidFill>
                  <a:srgbClr val="FF0000"/>
                </a:solidFill>
              </a:rPr>
              <a:t>OR of 7, </a:t>
            </a:r>
            <a:r>
              <a:rPr lang="en-US" sz="2800" dirty="0" smtClean="0"/>
              <a:t>bile concentration may involved in this setting </a:t>
            </a:r>
          </a:p>
          <a:p>
            <a:pPr algn="l" rtl="0"/>
            <a:r>
              <a:rPr lang="en-US" sz="2800" dirty="0" smtClean="0"/>
              <a:t>Other risk factors for cholelithiasis in CD include:  </a:t>
            </a:r>
            <a:r>
              <a:rPr lang="en-US" sz="2800" dirty="0" smtClean="0">
                <a:solidFill>
                  <a:srgbClr val="FF0000"/>
                </a:solidFill>
              </a:rPr>
              <a:t>age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duration of disease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number of clinical recurrences</a:t>
            </a:r>
            <a:r>
              <a:rPr lang="en-US" sz="2800" dirty="0" smtClean="0"/>
              <a:t>, number of </a:t>
            </a:r>
            <a:r>
              <a:rPr lang="en-US" sz="2800" dirty="0" smtClean="0">
                <a:solidFill>
                  <a:srgbClr val="FF0000"/>
                </a:solidFill>
              </a:rPr>
              <a:t>hospitalizations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TPN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85786" y="6072206"/>
            <a:ext cx="549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003300"/>
                </a:solidFill>
              </a:rPr>
              <a:t>JPGN2017;64: 639 – 652; </a:t>
            </a:r>
            <a:r>
              <a:rPr lang="sv-SE" dirty="0" smtClean="0">
                <a:solidFill>
                  <a:srgbClr val="003300"/>
                </a:solidFill>
              </a:rPr>
              <a:t>J Dig Dis. 2015;16(11):634–641.</a:t>
            </a:r>
            <a:endParaRPr lang="fa-IR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652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 IgG4-Associated </a:t>
            </a:r>
            <a:r>
              <a:rPr lang="en-US" dirty="0" err="1" smtClean="0">
                <a:solidFill>
                  <a:srgbClr val="FF0000"/>
                </a:solidFill>
              </a:rPr>
              <a:t>Cholangiopathy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759"/>
            <a:ext cx="8229600" cy="404337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It is a multisystem </a:t>
            </a:r>
            <a:r>
              <a:rPr lang="en-US" dirty="0" err="1" smtClean="0"/>
              <a:t>fibroinflammatory</a:t>
            </a:r>
            <a:r>
              <a:rPr lang="en-US" dirty="0" smtClean="0"/>
              <a:t> disorder</a:t>
            </a:r>
          </a:p>
          <a:p>
            <a:pPr algn="l" rtl="0"/>
            <a:r>
              <a:rPr lang="en-US" dirty="0" smtClean="0"/>
              <a:t>The diagnosis relies on elevated serum IgG4 levels (&gt; 135 mg/</a:t>
            </a:r>
            <a:r>
              <a:rPr lang="en-US" dirty="0" err="1" smtClean="0"/>
              <a:t>dL</a:t>
            </a:r>
            <a:r>
              <a:rPr lang="en-US" dirty="0" smtClean="0"/>
              <a:t>) and </a:t>
            </a:r>
            <a:r>
              <a:rPr lang="en-US" dirty="0" err="1" smtClean="0"/>
              <a:t>histopathologic</a:t>
            </a:r>
            <a:r>
              <a:rPr lang="en-US" dirty="0" smtClean="0"/>
              <a:t> findings</a:t>
            </a:r>
          </a:p>
          <a:p>
            <a:pPr algn="l" rtl="0"/>
            <a:r>
              <a:rPr lang="en-US" dirty="0" smtClean="0"/>
              <a:t>It has been reported in patients with UC or CD</a:t>
            </a:r>
          </a:p>
          <a:p>
            <a:pPr algn="l" rtl="0"/>
            <a:r>
              <a:rPr lang="en-US" dirty="0" smtClean="0"/>
              <a:t>It responds to </a:t>
            </a:r>
            <a:r>
              <a:rPr lang="en-US" dirty="0" smtClean="0">
                <a:solidFill>
                  <a:srgbClr val="FF0000"/>
                </a:solidFill>
              </a:rPr>
              <a:t>corticosteroid</a:t>
            </a:r>
            <a:r>
              <a:rPr lang="en-US" dirty="0" smtClean="0"/>
              <a:t> therapy, although </a:t>
            </a:r>
            <a:r>
              <a:rPr lang="en-US" dirty="0" smtClean="0">
                <a:solidFill>
                  <a:srgbClr val="FF0000"/>
                </a:solidFill>
              </a:rPr>
              <a:t>relapse</a:t>
            </a:r>
            <a:r>
              <a:rPr lang="en-US" dirty="0" smtClean="0"/>
              <a:t> occurs in more than </a:t>
            </a:r>
            <a:r>
              <a:rPr lang="en-US" dirty="0" smtClean="0">
                <a:solidFill>
                  <a:srgbClr val="FF0000"/>
                </a:solidFill>
              </a:rPr>
              <a:t>40%</a:t>
            </a:r>
            <a:r>
              <a:rPr lang="en-US" dirty="0" smtClean="0"/>
              <a:t> of patients</a:t>
            </a:r>
          </a:p>
          <a:p>
            <a:pPr algn="l" rtl="0"/>
            <a:r>
              <a:rPr lang="en-US" dirty="0" smtClean="0"/>
              <a:t>An increased </a:t>
            </a:r>
            <a:r>
              <a:rPr lang="en-US" dirty="0" smtClean="0">
                <a:solidFill>
                  <a:srgbClr val="FF0000"/>
                </a:solidFill>
              </a:rPr>
              <a:t>IgG4</a:t>
            </a:r>
            <a:r>
              <a:rPr lang="en-US" dirty="0" smtClean="0"/>
              <a:t> level has been observed in </a:t>
            </a:r>
            <a:r>
              <a:rPr lang="en-US" dirty="0" smtClean="0">
                <a:solidFill>
                  <a:srgbClr val="FF0000"/>
                </a:solidFill>
              </a:rPr>
              <a:t>9% </a:t>
            </a:r>
            <a:r>
              <a:rPr lang="en-US" dirty="0" smtClean="0"/>
              <a:t>of patients with PSC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5643578"/>
            <a:ext cx="7946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-BR" dirty="0" smtClean="0">
                <a:solidFill>
                  <a:srgbClr val="003300"/>
                </a:solidFill>
              </a:rPr>
              <a:t>Gastroenterology Rese 2018 Apr; 11(2): 83–94.; </a:t>
            </a:r>
            <a:r>
              <a:rPr lang="fr-FR" dirty="0" smtClean="0">
                <a:solidFill>
                  <a:srgbClr val="003300"/>
                </a:solidFill>
              </a:rPr>
              <a:t>J </a:t>
            </a:r>
            <a:r>
              <a:rPr lang="fr-FR" dirty="0" err="1" smtClean="0">
                <a:solidFill>
                  <a:srgbClr val="003300"/>
                </a:solidFill>
              </a:rPr>
              <a:t>Crohns</a:t>
            </a:r>
            <a:r>
              <a:rPr lang="fr-FR" dirty="0" smtClean="0">
                <a:solidFill>
                  <a:srgbClr val="003300"/>
                </a:solidFill>
              </a:rPr>
              <a:t> </a:t>
            </a:r>
            <a:r>
              <a:rPr lang="fr-FR" dirty="0" err="1" smtClean="0">
                <a:solidFill>
                  <a:srgbClr val="003300"/>
                </a:solidFill>
              </a:rPr>
              <a:t>Colitis</a:t>
            </a:r>
            <a:r>
              <a:rPr lang="fr-FR" dirty="0" smtClean="0">
                <a:solidFill>
                  <a:srgbClr val="003300"/>
                </a:solidFill>
              </a:rPr>
              <a:t>. 2011;5(5):451–456</a:t>
            </a:r>
          </a:p>
          <a:p>
            <a:pPr algn="l" rtl="0"/>
            <a:r>
              <a:rPr lang="en-US" dirty="0" smtClean="0">
                <a:solidFill>
                  <a:srgbClr val="003300"/>
                </a:solidFill>
              </a:rPr>
              <a:t>Am J </a:t>
            </a:r>
            <a:r>
              <a:rPr lang="en-US" dirty="0" err="1" smtClean="0">
                <a:solidFill>
                  <a:srgbClr val="003300"/>
                </a:solidFill>
              </a:rPr>
              <a:t>Gastroenterol</a:t>
            </a:r>
            <a:r>
              <a:rPr lang="en-US" dirty="0" smtClean="0">
                <a:solidFill>
                  <a:srgbClr val="003300"/>
                </a:solidFill>
              </a:rPr>
              <a:t>. 2006;101(9):2070–2075</a:t>
            </a:r>
            <a:endParaRPr lang="fa-IR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 NAFLD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4929222"/>
          </a:xfrm>
        </p:spPr>
        <p:txBody>
          <a:bodyPr>
            <a:noAutofit/>
          </a:bodyPr>
          <a:lstStyle/>
          <a:p>
            <a:pPr algn="l" rtl="0">
              <a:buClr>
                <a:srgbClr val="FF0000"/>
              </a:buClr>
            </a:pPr>
            <a:r>
              <a:rPr lang="en-US" sz="2400" dirty="0" smtClean="0">
                <a:latin typeface="+mj-lt"/>
              </a:rPr>
              <a:t>NAFLD  has a wide histological spectrum</a:t>
            </a:r>
          </a:p>
          <a:p>
            <a:pPr algn="l" rtl="0"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</a:rPr>
              <a:t>IBD</a:t>
            </a:r>
            <a:r>
              <a:rPr lang="en-US" sz="2400" dirty="0"/>
              <a:t> patients develop </a:t>
            </a:r>
            <a:r>
              <a:rPr lang="en-US" sz="2400" dirty="0">
                <a:solidFill>
                  <a:srgbClr val="FF0000"/>
                </a:solidFill>
              </a:rPr>
              <a:t>NAFLD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FF0000"/>
                </a:solidFill>
              </a:rPr>
              <a:t>fewer metabolic risk factors </a:t>
            </a:r>
            <a:r>
              <a:rPr lang="en-US" sz="2400" dirty="0"/>
              <a:t>than non-IBD patients with </a:t>
            </a:r>
            <a:r>
              <a:rPr lang="en-US" sz="2400" dirty="0" smtClean="0"/>
              <a:t>NAFLD</a:t>
            </a:r>
          </a:p>
          <a:p>
            <a:pPr algn="l" rtl="0">
              <a:buClr>
                <a:srgbClr val="FF0000"/>
              </a:buClr>
            </a:pPr>
            <a:r>
              <a:rPr lang="en-US" sz="2400" dirty="0"/>
              <a:t>The pathogenesis of NAFLD in patients with IBD is not yet clearly elucidated </a:t>
            </a:r>
          </a:p>
          <a:p>
            <a:pPr algn="l" rtl="0"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Dysbiosis</a:t>
            </a:r>
            <a:r>
              <a:rPr lang="en-US" sz="2400" dirty="0" smtClean="0"/>
              <a:t> of the gut microbiome, long‐term use of medications (i.e., </a:t>
            </a:r>
            <a:r>
              <a:rPr lang="en-US" sz="2400" dirty="0" smtClean="0">
                <a:solidFill>
                  <a:srgbClr val="FF0000"/>
                </a:solidFill>
              </a:rPr>
              <a:t>glucocorticoids</a:t>
            </a:r>
            <a:r>
              <a:rPr lang="en-US" sz="2400" dirty="0" smtClean="0"/>
              <a:t>) and </a:t>
            </a:r>
            <a:r>
              <a:rPr lang="en-US" sz="2400" dirty="0" smtClean="0">
                <a:solidFill>
                  <a:srgbClr val="FF0000"/>
                </a:solidFill>
              </a:rPr>
              <a:t>duration</a:t>
            </a:r>
            <a:r>
              <a:rPr lang="en-US" sz="2400" dirty="0" smtClean="0"/>
              <a:t> of IBD may involved </a:t>
            </a:r>
          </a:p>
          <a:p>
            <a:pPr algn="l" rtl="0"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</a:rPr>
              <a:t>hypertension</a:t>
            </a:r>
            <a:r>
              <a:rPr lang="en-US" sz="2400" dirty="0"/>
              <a:t> (OR = 3.5), </a:t>
            </a:r>
            <a:r>
              <a:rPr lang="en-US" sz="2400" dirty="0">
                <a:solidFill>
                  <a:srgbClr val="FF0000"/>
                </a:solidFill>
              </a:rPr>
              <a:t>obesity</a:t>
            </a:r>
            <a:r>
              <a:rPr lang="en-US" sz="2400" dirty="0"/>
              <a:t> (OR = 2.1), </a:t>
            </a:r>
            <a:r>
              <a:rPr lang="en-US" sz="2400" dirty="0">
                <a:solidFill>
                  <a:srgbClr val="FF0000"/>
                </a:solidFill>
              </a:rPr>
              <a:t>small bowel surgeries</a:t>
            </a:r>
            <a:r>
              <a:rPr lang="en-US" sz="2400" dirty="0"/>
              <a:t> (OR = 3.7) and use of </a:t>
            </a:r>
            <a:r>
              <a:rPr lang="en-US" sz="2400" dirty="0">
                <a:solidFill>
                  <a:srgbClr val="FF0000"/>
                </a:solidFill>
              </a:rPr>
              <a:t>steroids</a:t>
            </a:r>
            <a:r>
              <a:rPr lang="en-US" sz="2400" dirty="0"/>
              <a:t> at the time of imaging (OR = 3.7) were independent factors associated with NAFLD and is</a:t>
            </a:r>
            <a:r>
              <a:rPr lang="en-US" sz="2400" dirty="0">
                <a:solidFill>
                  <a:srgbClr val="FF0000"/>
                </a:solidFill>
              </a:rPr>
              <a:t> less </a:t>
            </a:r>
            <a:r>
              <a:rPr lang="en-US" sz="2400" dirty="0"/>
              <a:t>frequent in patients receiving </a:t>
            </a:r>
            <a:r>
              <a:rPr lang="en-US" sz="2400" dirty="0">
                <a:solidFill>
                  <a:srgbClr val="FF0000"/>
                </a:solidFill>
              </a:rPr>
              <a:t>anti-TNF</a:t>
            </a:r>
          </a:p>
          <a:p>
            <a:pPr algn="l" rtl="0">
              <a:buClr>
                <a:srgbClr val="FF0000"/>
              </a:buClr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600076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err="1" smtClean="0">
                <a:solidFill>
                  <a:srgbClr val="003300"/>
                </a:solidFill>
              </a:rPr>
              <a:t>Inflamm</a:t>
            </a:r>
            <a:r>
              <a:rPr lang="en-US" dirty="0" smtClean="0">
                <a:solidFill>
                  <a:srgbClr val="003300"/>
                </a:solidFill>
              </a:rPr>
              <a:t> Bowel Dis 2019;25:124‐133;</a:t>
            </a:r>
          </a:p>
          <a:p>
            <a:pPr algn="l" rtl="0"/>
            <a:r>
              <a:rPr lang="en-US" dirty="0" smtClean="0">
                <a:solidFill>
                  <a:srgbClr val="003300"/>
                </a:solidFill>
              </a:rPr>
              <a:t> Hepatology 2018;67:328‐357</a:t>
            </a:r>
            <a:endParaRPr lang="fa-IR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PBC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PBC </a:t>
            </a:r>
            <a:r>
              <a:rPr lang="en-US" sz="2800" dirty="0"/>
              <a:t>is associated with various autoimmune diseases</a:t>
            </a:r>
          </a:p>
          <a:p>
            <a:pPr algn="l" rtl="0"/>
            <a:r>
              <a:rPr lang="en-US" sz="2800" dirty="0" smtClean="0"/>
              <a:t>IBD, particularly </a:t>
            </a:r>
            <a:r>
              <a:rPr lang="en-US" sz="2800" b="1" dirty="0" smtClean="0">
                <a:solidFill>
                  <a:srgbClr val="FF0000"/>
                </a:solidFill>
              </a:rPr>
              <a:t>UC</a:t>
            </a:r>
            <a:r>
              <a:rPr lang="en-US" sz="2800" dirty="0" smtClean="0"/>
              <a:t>, can be accompanied by </a:t>
            </a:r>
            <a:r>
              <a:rPr lang="en-US" sz="2800" b="1" dirty="0" smtClean="0"/>
              <a:t>PBC</a:t>
            </a:r>
            <a:r>
              <a:rPr lang="en-US" sz="2800" dirty="0" smtClean="0"/>
              <a:t>. </a:t>
            </a:r>
          </a:p>
          <a:p>
            <a:pPr algn="l" rtl="0"/>
            <a:r>
              <a:rPr lang="en-US" sz="2800" dirty="0" smtClean="0"/>
              <a:t>The etiology is unknown </a:t>
            </a:r>
          </a:p>
          <a:p>
            <a:pPr algn="l" rtl="0"/>
            <a:r>
              <a:rPr lang="en-US" sz="2800" dirty="0" smtClean="0"/>
              <a:t>The prevalence of PBC among patients with UC is </a:t>
            </a:r>
            <a:r>
              <a:rPr lang="en-US" sz="2800" dirty="0" smtClean="0">
                <a:solidFill>
                  <a:srgbClr val="FF0000"/>
                </a:solidFill>
              </a:rPr>
              <a:t>higher</a:t>
            </a:r>
            <a:r>
              <a:rPr lang="en-US" sz="2800" dirty="0" smtClean="0"/>
              <a:t> than in general population. </a:t>
            </a:r>
          </a:p>
          <a:p>
            <a:pPr algn="l" rtl="0"/>
            <a:r>
              <a:rPr lang="en-US" sz="2800" dirty="0" smtClean="0"/>
              <a:t>Patients with PBC and UC are </a:t>
            </a:r>
            <a:r>
              <a:rPr lang="en-US" sz="2800" b="1" dirty="0" smtClean="0"/>
              <a:t>younger</a:t>
            </a:r>
            <a:r>
              <a:rPr lang="en-US" sz="2800" dirty="0" smtClean="0"/>
              <a:t> and more often </a:t>
            </a:r>
            <a:r>
              <a:rPr lang="en-US" sz="2800" b="1" dirty="0" smtClean="0"/>
              <a:t>males</a:t>
            </a: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UC is usually </a:t>
            </a:r>
            <a:r>
              <a:rPr lang="en-US" sz="2800" dirty="0" smtClean="0">
                <a:solidFill>
                  <a:srgbClr val="FF0000"/>
                </a:solidFill>
              </a:rPr>
              <a:t>mild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left-sided</a:t>
            </a:r>
            <a:endParaRPr lang="fa-I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AIH /PSC overlap  syndrome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83087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Overlap syndrome Known as Autoimmune Sclerosing Cholangitis.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AIH/ overlap </a:t>
            </a:r>
            <a:r>
              <a:rPr lang="en-US" dirty="0" smtClean="0"/>
              <a:t>syndrome has been reported in </a:t>
            </a:r>
            <a:r>
              <a:rPr lang="en-US" dirty="0" smtClean="0">
                <a:solidFill>
                  <a:srgbClr val="FF0000"/>
                </a:solidFill>
              </a:rPr>
              <a:t>IBD</a:t>
            </a:r>
            <a:r>
              <a:rPr lang="en-US" dirty="0" smtClean="0"/>
              <a:t>, especially with </a:t>
            </a:r>
            <a:r>
              <a:rPr lang="en-US" dirty="0" smtClean="0">
                <a:solidFill>
                  <a:srgbClr val="FF0000"/>
                </a:solidFill>
              </a:rPr>
              <a:t>UC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More frequent in </a:t>
            </a:r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en-US" dirty="0" smtClean="0"/>
              <a:t> population</a:t>
            </a:r>
          </a:p>
          <a:p>
            <a:pPr algn="l" rtl="0"/>
            <a:r>
              <a:rPr lang="en-US" dirty="0" smtClean="0"/>
              <a:t>Patients having clinical, biochemical, serological and/or histological overlap findings of </a:t>
            </a:r>
            <a:r>
              <a:rPr lang="en-US" dirty="0" smtClean="0">
                <a:solidFill>
                  <a:srgbClr val="FF0000"/>
                </a:solidFill>
              </a:rPr>
              <a:t>PSC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AIH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prognosis</a:t>
            </a:r>
            <a:r>
              <a:rPr lang="en-US" dirty="0" smtClean="0"/>
              <a:t> may be </a:t>
            </a:r>
            <a:r>
              <a:rPr lang="en-US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as compared to PSC alone</a:t>
            </a:r>
          </a:p>
          <a:p>
            <a:pPr algn="l" rtl="0"/>
            <a:r>
              <a:rPr lang="en-US" dirty="0" smtClean="0"/>
              <a:t>Treatment including  immunosuppressive, UDCA,OLT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928662" y="5857892"/>
            <a:ext cx="4362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err="1" smtClean="0">
                <a:solidFill>
                  <a:srgbClr val="003300"/>
                </a:solidFill>
              </a:rPr>
              <a:t>Gastroenterolog</a:t>
            </a:r>
            <a:r>
              <a:rPr lang="en-US" dirty="0" smtClean="0">
                <a:solidFill>
                  <a:srgbClr val="003300"/>
                </a:solidFill>
              </a:rPr>
              <a:t> Res 2018 Apr; 11(2): 83–94,</a:t>
            </a:r>
          </a:p>
          <a:p>
            <a:pPr algn="l" rtl="0"/>
            <a:r>
              <a:rPr lang="en-US" dirty="0" smtClean="0">
                <a:solidFill>
                  <a:srgbClr val="003300"/>
                </a:solidFill>
              </a:rPr>
              <a:t>JPGN2017;64: 639 – 652</a:t>
            </a:r>
            <a:endParaRPr lang="fa-IR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Portal Venous Thrombosis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401080" cy="4525963"/>
          </a:xfrm>
        </p:spPr>
        <p:txBody>
          <a:bodyPr>
            <a:no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IBD is associated with increased risk of vascular complications 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VTE &amp; ATE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Patients with IBD may have </a:t>
            </a:r>
            <a:r>
              <a:rPr lang="en-US" sz="2400" b="1" dirty="0" smtClean="0"/>
              <a:t>elevated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platelet </a:t>
            </a:r>
            <a:r>
              <a:rPr lang="en-US" sz="2400" dirty="0" smtClean="0"/>
              <a:t>counts,  </a:t>
            </a:r>
            <a:r>
              <a:rPr lang="en-US" sz="2400" dirty="0" smtClean="0">
                <a:solidFill>
                  <a:srgbClr val="FF0000"/>
                </a:solidFill>
              </a:rPr>
              <a:t>fibrinogen</a:t>
            </a:r>
            <a:r>
              <a:rPr lang="en-US" sz="2400" dirty="0" smtClean="0"/>
              <a:t>, and factor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VIII </a:t>
            </a:r>
            <a:r>
              <a:rPr lang="en-US" sz="2400" dirty="0" smtClean="0"/>
              <a:t>levels.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There is also a concomitant d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decrease</a:t>
            </a:r>
            <a:r>
              <a:rPr lang="en-US" sz="2400" dirty="0" smtClean="0"/>
              <a:t> in </a:t>
            </a:r>
            <a:r>
              <a:rPr lang="en-US" sz="2400" dirty="0" err="1" smtClean="0">
                <a:solidFill>
                  <a:srgbClr val="FF0000"/>
                </a:solidFill>
              </a:rPr>
              <a:t>antithrombin</a:t>
            </a:r>
            <a:r>
              <a:rPr lang="en-US" sz="2400" dirty="0" smtClean="0">
                <a:solidFill>
                  <a:srgbClr val="FF0000"/>
                </a:solidFill>
              </a:rPr>
              <a:t> 3</a:t>
            </a:r>
            <a:r>
              <a:rPr lang="en-US" sz="2400" dirty="0" smtClean="0"/>
              <a:t> levels</a:t>
            </a:r>
            <a:endParaRPr lang="fa-IR" sz="2400" dirty="0" smtClean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It is mainly occurs in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UC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Patients with UC during a </a:t>
            </a:r>
            <a:r>
              <a:rPr lang="en-US" sz="2400" dirty="0" smtClean="0">
                <a:solidFill>
                  <a:srgbClr val="FF0000"/>
                </a:solidFill>
              </a:rPr>
              <a:t>flare</a:t>
            </a:r>
            <a:r>
              <a:rPr lang="en-US" sz="2400" dirty="0" smtClean="0"/>
              <a:t> phase carry </a:t>
            </a:r>
            <a:r>
              <a:rPr lang="en-US" sz="2400" dirty="0" smtClean="0">
                <a:solidFill>
                  <a:srgbClr val="FF0000"/>
                </a:solidFill>
              </a:rPr>
              <a:t>eight times </a:t>
            </a:r>
            <a:r>
              <a:rPr lang="en-US" sz="2400" dirty="0" smtClean="0"/>
              <a:t>higher the risk for </a:t>
            </a:r>
            <a:r>
              <a:rPr lang="en-US" sz="2400" b="1" i="1" dirty="0" err="1" smtClean="0"/>
              <a:t>thromboembolism</a:t>
            </a:r>
            <a:endParaRPr lang="en-US" sz="2400" b="1" i="1" dirty="0" smtClean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Inflammation</a:t>
            </a:r>
            <a:r>
              <a:rPr lang="en-US" sz="2400" dirty="0" smtClean="0"/>
              <a:t> is the main factor and recent abdominal </a:t>
            </a:r>
            <a:r>
              <a:rPr lang="en-US" sz="2400" dirty="0" smtClean="0">
                <a:solidFill>
                  <a:srgbClr val="FF0000"/>
                </a:solidFill>
              </a:rPr>
              <a:t>surgery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younger</a:t>
            </a:r>
            <a:r>
              <a:rPr lang="en-US" sz="2400" dirty="0" smtClean="0"/>
              <a:t> age, and </a:t>
            </a:r>
            <a:r>
              <a:rPr lang="en-US" sz="2400" dirty="0" smtClean="0">
                <a:solidFill>
                  <a:srgbClr val="FF0000"/>
                </a:solidFill>
              </a:rPr>
              <a:t>female</a:t>
            </a:r>
            <a:r>
              <a:rPr lang="en-US" sz="2400" dirty="0" smtClean="0"/>
              <a:t> sex are associated with a higher incidence of PVT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6000768"/>
            <a:ext cx="6418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err="1" smtClean="0"/>
              <a:t>Crohns</a:t>
            </a:r>
            <a:r>
              <a:rPr lang="en-US" dirty="0" smtClean="0"/>
              <a:t> Colitis2011;5:287–94; Am J Gastroenterol2007;102:174–86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Introduction: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184576"/>
          </a:xfrm>
        </p:spPr>
        <p:txBody>
          <a:bodyPr>
            <a:norm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800" dirty="0" smtClean="0"/>
              <a:t>The IBD may involved extra GI system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800" dirty="0" smtClean="0"/>
              <a:t>IBD  associated with idiopathic chronic or recurring </a:t>
            </a:r>
            <a:r>
              <a:rPr lang="en-US" sz="2800" dirty="0" smtClean="0">
                <a:solidFill>
                  <a:srgbClr val="FF0000"/>
                </a:solidFill>
              </a:rPr>
              <a:t>immune</a:t>
            </a:r>
            <a:r>
              <a:rPr lang="en-US" sz="2800" dirty="0" smtClean="0"/>
              <a:t> activation and </a:t>
            </a:r>
            <a:r>
              <a:rPr lang="en-US" sz="2800" dirty="0" smtClean="0">
                <a:solidFill>
                  <a:srgbClr val="FF0000"/>
                </a:solidFill>
              </a:rPr>
              <a:t>inflammation </a:t>
            </a:r>
            <a:r>
              <a:rPr lang="en-US" sz="2800" dirty="0" smtClean="0"/>
              <a:t>that can affect </a:t>
            </a:r>
            <a:r>
              <a:rPr lang="en-US" sz="2800" dirty="0" smtClean="0">
                <a:solidFill>
                  <a:srgbClr val="FF0000"/>
                </a:solidFill>
              </a:rPr>
              <a:t>many organ</a:t>
            </a:r>
            <a:r>
              <a:rPr lang="en-US" sz="2800" dirty="0" smtClean="0"/>
              <a:t> </a:t>
            </a:r>
            <a:r>
              <a:rPr lang="en-US" sz="2800" dirty="0" smtClean="0"/>
              <a:t>systems including </a:t>
            </a:r>
            <a:r>
              <a:rPr lang="en-US" sz="2800" dirty="0" smtClean="0">
                <a:solidFill>
                  <a:srgbClr val="FF0000"/>
                </a:solidFill>
              </a:rPr>
              <a:t>liver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800" dirty="0" smtClean="0"/>
              <a:t>Approximately </a:t>
            </a:r>
            <a:r>
              <a:rPr lang="en-US" sz="2800" b="1" dirty="0">
                <a:solidFill>
                  <a:srgbClr val="FF0000"/>
                </a:solidFill>
              </a:rPr>
              <a:t>5%</a:t>
            </a:r>
            <a:r>
              <a:rPr lang="en-US" sz="2800" dirty="0"/>
              <a:t> of adults with IBD have developed </a:t>
            </a:r>
            <a:r>
              <a:rPr lang="en-US" sz="2800" dirty="0">
                <a:solidFill>
                  <a:srgbClr val="FF0000"/>
                </a:solidFill>
              </a:rPr>
              <a:t>chronic liver disease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strongest associated </a:t>
            </a:r>
            <a:r>
              <a:rPr lang="en-US" sz="2800" dirty="0" smtClean="0"/>
              <a:t>disease with IBD is </a:t>
            </a:r>
            <a:r>
              <a:rPr lang="en-US" sz="2800" dirty="0" smtClean="0">
                <a:solidFill>
                  <a:srgbClr val="FF0000"/>
                </a:solidFill>
              </a:rPr>
              <a:t>PSC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800" dirty="0" smtClean="0"/>
              <a:t>less frequent IBD-associated hepatobiliary disorders include : </a:t>
            </a:r>
            <a:r>
              <a:rPr lang="en-US" sz="2400" dirty="0" smtClean="0"/>
              <a:t>cholelithiasis, steatosis, hepatic amyloidosis, granulomatous hepatitis, PV thrombosis, liver abscess ,PBC and Pancreas disorders</a:t>
            </a:r>
          </a:p>
        </p:txBody>
      </p:sp>
    </p:spTree>
    <p:extLst>
      <p:ext uri="{BB962C8B-B14F-4D97-AF65-F5344CB8AC3E}">
        <p14:creationId xmlns:p14="http://schemas.microsoft.com/office/powerpoint/2010/main" val="10970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Hepatic </a:t>
            </a:r>
            <a:r>
              <a:rPr lang="en-US" b="1" dirty="0" err="1" smtClean="0">
                <a:solidFill>
                  <a:srgbClr val="FF0000"/>
                </a:solidFill>
              </a:rPr>
              <a:t>Amyloidosis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0059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Occurs in less than </a:t>
            </a:r>
            <a:r>
              <a:rPr lang="en-US" sz="2400" dirty="0" smtClean="0">
                <a:solidFill>
                  <a:srgbClr val="FF0000"/>
                </a:solidFill>
              </a:rPr>
              <a:t>1% in IBD</a:t>
            </a:r>
            <a:r>
              <a:rPr lang="en-US" sz="2400" dirty="0" smtClean="0"/>
              <a:t>, more often in </a:t>
            </a:r>
            <a:r>
              <a:rPr lang="en-US" sz="2400" dirty="0" smtClean="0">
                <a:solidFill>
                  <a:srgbClr val="FF0000"/>
                </a:solidFill>
              </a:rPr>
              <a:t>CD</a:t>
            </a:r>
            <a:r>
              <a:rPr lang="en-US" sz="2400" dirty="0" smtClean="0"/>
              <a:t> than in UC (0.9-3% vs. 0.07%)</a:t>
            </a:r>
          </a:p>
          <a:p>
            <a:pPr algn="l" rtl="0"/>
            <a:r>
              <a:rPr lang="en-US" sz="2400" dirty="0" smtClean="0"/>
              <a:t>Amyloidosis is more frequent in </a:t>
            </a:r>
            <a:r>
              <a:rPr lang="en-US" sz="2400" dirty="0" smtClean="0">
                <a:solidFill>
                  <a:srgbClr val="FF0000"/>
                </a:solidFill>
              </a:rPr>
              <a:t>males</a:t>
            </a:r>
            <a:r>
              <a:rPr lang="en-US" sz="2400" dirty="0" smtClean="0"/>
              <a:t> and the mean age of diagnosis is </a:t>
            </a:r>
            <a:r>
              <a:rPr lang="en-US" sz="2400" dirty="0" smtClean="0">
                <a:solidFill>
                  <a:srgbClr val="FF0000"/>
                </a:solidFill>
              </a:rPr>
              <a:t>40</a:t>
            </a:r>
            <a:r>
              <a:rPr lang="en-US" sz="2400" dirty="0" smtClean="0"/>
              <a:t> years. </a:t>
            </a:r>
          </a:p>
          <a:p>
            <a:pPr algn="l" rtl="0"/>
            <a:r>
              <a:rPr lang="en-US" sz="2400" dirty="0" smtClean="0"/>
              <a:t>Amyloidosis is associated </a:t>
            </a:r>
            <a:r>
              <a:rPr lang="en-US" sz="2400" dirty="0" smtClean="0">
                <a:solidFill>
                  <a:srgbClr val="FF0000"/>
                </a:solidFill>
              </a:rPr>
              <a:t>4.4 times </a:t>
            </a:r>
            <a:r>
              <a:rPr lang="en-US" sz="2400" dirty="0" smtClean="0"/>
              <a:t>more frequently with </a:t>
            </a:r>
            <a:r>
              <a:rPr lang="en-US" sz="2400" dirty="0" smtClean="0">
                <a:solidFill>
                  <a:srgbClr val="FF0000"/>
                </a:solidFill>
              </a:rPr>
              <a:t>CD of the colon</a:t>
            </a:r>
            <a:r>
              <a:rPr lang="en-US" sz="2400" dirty="0" smtClean="0"/>
              <a:t> than with pure small bowel disease</a:t>
            </a:r>
          </a:p>
          <a:p>
            <a:pPr algn="l" rtl="0"/>
            <a:r>
              <a:rPr lang="en-US" sz="2400" dirty="0" smtClean="0"/>
              <a:t>Treatment is to </a:t>
            </a:r>
            <a:r>
              <a:rPr lang="en-US" sz="2400" dirty="0" smtClean="0">
                <a:solidFill>
                  <a:srgbClr val="FF0000"/>
                </a:solidFill>
              </a:rPr>
              <a:t>control the underlying IBD </a:t>
            </a:r>
            <a:r>
              <a:rPr lang="en-US" sz="2400" dirty="0" smtClean="0"/>
              <a:t>that decrease the release of the acute phase reactant serum amyloid A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Anti-TNF</a:t>
            </a:r>
            <a:r>
              <a:rPr lang="en-US" sz="2400" dirty="0" smtClean="0"/>
              <a:t> may reduce the </a:t>
            </a:r>
            <a:r>
              <a:rPr lang="en-US" sz="2400" b="1" dirty="0" smtClean="0"/>
              <a:t>synthesis</a:t>
            </a:r>
            <a:r>
              <a:rPr lang="en-US" sz="2400" dirty="0" smtClean="0"/>
              <a:t> of amyloid precursors but can also decrease the formation of </a:t>
            </a:r>
            <a:r>
              <a:rPr lang="en-US" sz="2400" b="1" dirty="0" smtClean="0"/>
              <a:t>amyloid depositio</a:t>
            </a:r>
            <a:r>
              <a:rPr lang="en-US" sz="2400" b="1" dirty="0"/>
              <a:t>n</a:t>
            </a:r>
            <a:r>
              <a:rPr lang="en-US" sz="2400" b="1" dirty="0" smtClean="0"/>
              <a:t> </a:t>
            </a:r>
            <a:endParaRPr lang="fa-I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14348" y="6000768"/>
            <a:ext cx="414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Aliment </a:t>
            </a:r>
            <a:r>
              <a:rPr lang="en-US" dirty="0" err="1" smtClean="0"/>
              <a:t>Pharmacol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. 2014;40(1):3–15.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      Liver Abscess             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857784"/>
          </a:xfrm>
        </p:spPr>
        <p:txBody>
          <a:bodyPr>
            <a:noAutofit/>
          </a:bodyPr>
          <a:lstStyle/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Liver abscess is a rare complication of IBD, mainly </a:t>
            </a:r>
            <a:r>
              <a:rPr lang="en-US" sz="2400" dirty="0" smtClean="0">
                <a:solidFill>
                  <a:srgbClr val="FF0000"/>
                </a:solidFill>
              </a:rPr>
              <a:t>CD</a:t>
            </a:r>
            <a:r>
              <a:rPr lang="en-US" sz="2400" dirty="0" smtClean="0"/>
              <a:t>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The mechanism of liver abscesses development is not well-known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DM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ERCP</a:t>
            </a:r>
            <a:r>
              <a:rPr lang="en-US" sz="2400" dirty="0" smtClean="0"/>
              <a:t>, abdominal </a:t>
            </a:r>
            <a:r>
              <a:rPr lang="en-US" sz="2400" dirty="0" smtClean="0">
                <a:solidFill>
                  <a:srgbClr val="FF0000"/>
                </a:solidFill>
              </a:rPr>
              <a:t>surgery</a:t>
            </a:r>
            <a:r>
              <a:rPr lang="en-US" sz="2400" dirty="0" smtClean="0"/>
              <a:t>, long-term treatment with </a:t>
            </a:r>
            <a:r>
              <a:rPr lang="en-US" sz="2400" dirty="0" smtClean="0">
                <a:solidFill>
                  <a:srgbClr val="FF0000"/>
                </a:solidFill>
              </a:rPr>
              <a:t>steroids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fistulizing</a:t>
            </a:r>
            <a:r>
              <a:rPr lang="en-US" sz="2400" dirty="0" smtClean="0"/>
              <a:t> disease, </a:t>
            </a:r>
            <a:r>
              <a:rPr lang="en-US" sz="2400" dirty="0" smtClean="0">
                <a:solidFill>
                  <a:srgbClr val="FF0000"/>
                </a:solidFill>
              </a:rPr>
              <a:t>intra-abdominal abscesses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malnutrition</a:t>
            </a:r>
            <a:r>
              <a:rPr lang="en-US" sz="2400" dirty="0" smtClean="0"/>
              <a:t> are probable predisposing factors to developing liver abscess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857224" y="5929330"/>
            <a:ext cx="301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003300"/>
                </a:solidFill>
              </a:rPr>
              <a:t>Liver Int. 2016;36(1):136–144.</a:t>
            </a:r>
            <a:endParaRPr lang="fa-IR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Pancreatic disorders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Pancreatic disorders are not uncommon in patients with IBD.</a:t>
            </a:r>
          </a:p>
          <a:p>
            <a:pPr algn="l" rtl="0"/>
            <a:r>
              <a:rPr lang="en-US" dirty="0" smtClean="0"/>
              <a:t> The most frequent manifestation is </a:t>
            </a:r>
            <a:r>
              <a:rPr lang="en-US" dirty="0" smtClean="0">
                <a:solidFill>
                  <a:srgbClr val="FF0000"/>
                </a:solidFill>
              </a:rPr>
              <a:t>acute pancreatitis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Causes of AP are mainly a concomitant biliary </a:t>
            </a:r>
            <a:r>
              <a:rPr lang="en-US" dirty="0" smtClean="0">
                <a:solidFill>
                  <a:srgbClr val="FF0000"/>
                </a:solidFill>
              </a:rPr>
              <a:t>lithiasis</a:t>
            </a:r>
            <a:r>
              <a:rPr lang="en-US" dirty="0" smtClean="0"/>
              <a:t> or drugs used in the treatment of IBD.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Idiopathic</a:t>
            </a:r>
            <a:r>
              <a:rPr lang="en-US" dirty="0" smtClean="0"/>
              <a:t> IBD ­related pancreatitis also reported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r="40897" b="63320"/>
          <a:stretch/>
        </p:blipFill>
        <p:spPr bwMode="auto">
          <a:xfrm>
            <a:off x="395536" y="404664"/>
            <a:ext cx="768995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32292" r="40740" b="19097"/>
          <a:stretch/>
        </p:blipFill>
        <p:spPr bwMode="auto">
          <a:xfrm>
            <a:off x="668261" y="1991289"/>
            <a:ext cx="8152211" cy="46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Drug-Induced </a:t>
            </a:r>
            <a:r>
              <a:rPr lang="en-US" b="1" dirty="0" err="1" smtClean="0">
                <a:solidFill>
                  <a:srgbClr val="FF0000"/>
                </a:solidFill>
              </a:rPr>
              <a:t>Hepatotoxicity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714908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Steroid: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 hepatic enlargement, induction or worsening NAFLD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rgbClr val="7030A0"/>
                </a:solidFill>
              </a:rPr>
              <a:t>Aminosalicates</a:t>
            </a:r>
            <a:r>
              <a:rPr lang="en-US" sz="2600" b="1" dirty="0" smtClean="0">
                <a:solidFill>
                  <a:srgbClr val="7030A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hepatocellular </a:t>
            </a:r>
            <a:r>
              <a:rPr lang="en-US" sz="2400" dirty="0" smtClean="0"/>
              <a:t>damage, </a:t>
            </a:r>
            <a:r>
              <a:rPr lang="en-US" sz="2400" dirty="0"/>
              <a:t>cholestasis </a:t>
            </a:r>
            <a:r>
              <a:rPr lang="en-US" sz="2400" dirty="0" smtClean="0"/>
              <a:t>injury, </a:t>
            </a:r>
            <a:r>
              <a:rPr lang="en-US" sz="2400" dirty="0"/>
              <a:t>granulomatous </a:t>
            </a:r>
            <a:r>
              <a:rPr lang="en-US" sz="2400" dirty="0" smtClean="0"/>
              <a:t>hepatitis, fulminant hepatitis , Abnormal LFT  in 2%  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</a:rPr>
              <a:t>AZA and 6-mercaptopurine :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/>
              <a:t> Hepatotoxicity is dose-dependent and dose-independent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 smtClean="0"/>
              <a:t>Hypersensitivity</a:t>
            </a:r>
            <a:r>
              <a:rPr lang="en-US" sz="2400" dirty="0"/>
              <a:t>, idiosyncratic and endothelial cell injury. 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 smtClean="0"/>
              <a:t>Hepatotoxicity </a:t>
            </a:r>
            <a:r>
              <a:rPr lang="en-US" sz="2400" dirty="0"/>
              <a:t>usually mild and asymptomatic rise of LFT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/>
              <a:t>The risk of hepatotoxicity is higher in </a:t>
            </a:r>
            <a:r>
              <a:rPr lang="en-US" sz="2400" dirty="0">
                <a:solidFill>
                  <a:srgbClr val="FF0000"/>
                </a:solidFill>
              </a:rPr>
              <a:t>males</a:t>
            </a:r>
            <a:r>
              <a:rPr lang="en-US" sz="2400" dirty="0"/>
              <a:t> and in </a:t>
            </a:r>
            <a:r>
              <a:rPr lang="en-US" sz="2400" dirty="0">
                <a:solidFill>
                  <a:srgbClr val="FF0000"/>
                </a:solidFill>
              </a:rPr>
              <a:t>CD</a:t>
            </a:r>
            <a:endParaRPr lang="en-US" sz="2400" b="1" dirty="0">
              <a:solidFill>
                <a:srgbClr val="FF0000"/>
              </a:solidFill>
            </a:endParaRPr>
          </a:p>
          <a:p>
            <a:pPr algn="l" rtl="0">
              <a:buClr>
                <a:srgbClr val="7030A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algn="l" rtl="0">
              <a:buClr>
                <a:srgbClr val="7030A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algn="l" rtl="0">
              <a:buClr>
                <a:srgbClr val="7030A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l" rtl="0"/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642910" y="5857892"/>
            <a:ext cx="70009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003300"/>
                </a:solidFill>
              </a:rPr>
              <a:t>Frontline </a:t>
            </a:r>
            <a:r>
              <a:rPr lang="en-US" sz="1600" dirty="0" err="1" smtClean="0">
                <a:solidFill>
                  <a:srgbClr val="003300"/>
                </a:solidFill>
              </a:rPr>
              <a:t>gasterology</a:t>
            </a:r>
            <a:r>
              <a:rPr lang="en-US" sz="1600" dirty="0" smtClean="0">
                <a:solidFill>
                  <a:srgbClr val="003300"/>
                </a:solidFill>
              </a:rPr>
              <a:t> 2019;10:309–315. Aliment </a:t>
            </a:r>
            <a:r>
              <a:rPr lang="en-US" sz="1600" dirty="0" err="1" smtClean="0">
                <a:solidFill>
                  <a:srgbClr val="003300"/>
                </a:solidFill>
              </a:rPr>
              <a:t>Pharmacol</a:t>
            </a:r>
            <a:r>
              <a:rPr lang="en-US" sz="1600" dirty="0" smtClean="0">
                <a:solidFill>
                  <a:srgbClr val="003300"/>
                </a:solidFill>
              </a:rPr>
              <a:t> Ther2014;40:3–15; Best </a:t>
            </a:r>
            <a:r>
              <a:rPr lang="en-US" sz="1600" dirty="0" err="1" smtClean="0">
                <a:solidFill>
                  <a:srgbClr val="003300"/>
                </a:solidFill>
              </a:rPr>
              <a:t>Pract</a:t>
            </a:r>
            <a:r>
              <a:rPr lang="en-US" sz="1600" dirty="0" smtClean="0">
                <a:solidFill>
                  <a:srgbClr val="003300"/>
                </a:solidFill>
              </a:rPr>
              <a:t> Res </a:t>
            </a:r>
            <a:r>
              <a:rPr lang="en-US" sz="1600" dirty="0" err="1" smtClean="0">
                <a:solidFill>
                  <a:srgbClr val="003300"/>
                </a:solidFill>
              </a:rPr>
              <a:t>Clin</a:t>
            </a:r>
            <a:r>
              <a:rPr lang="en-US" sz="1600" dirty="0" smtClean="0">
                <a:solidFill>
                  <a:srgbClr val="003300"/>
                </a:solidFill>
              </a:rPr>
              <a:t> Gastroenterol2010;24:157–65; </a:t>
            </a:r>
          </a:p>
          <a:p>
            <a:pPr algn="l" rtl="0"/>
            <a:r>
              <a:rPr lang="en-US" sz="1600" dirty="0" smtClean="0">
                <a:solidFill>
                  <a:srgbClr val="003300"/>
                </a:solidFill>
              </a:rPr>
              <a:t>Gastroenterology Research and Practice2012</a:t>
            </a:r>
            <a:endParaRPr lang="fa-IR" sz="1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Drug-Induced </a:t>
            </a:r>
            <a:r>
              <a:rPr lang="en-US" b="1" dirty="0" err="1" smtClean="0">
                <a:solidFill>
                  <a:srgbClr val="FF0000"/>
                </a:solidFill>
              </a:rPr>
              <a:t>Hepatotoxicity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Methotrexate 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MTX  associate with hepatotoxicity through </a:t>
            </a:r>
            <a:r>
              <a:rPr lang="en-US" dirty="0" smtClean="0">
                <a:solidFill>
                  <a:srgbClr val="FF0000"/>
                </a:solidFill>
              </a:rPr>
              <a:t>cumulative dose </a:t>
            </a:r>
            <a:r>
              <a:rPr lang="en-US" dirty="0" smtClean="0"/>
              <a:t>dependent mechanism and may cause </a:t>
            </a:r>
            <a:r>
              <a:rPr lang="en-US" dirty="0" smtClean="0">
                <a:solidFill>
                  <a:srgbClr val="FF0000"/>
                </a:solidFill>
              </a:rPr>
              <a:t>steatosis</a:t>
            </a:r>
            <a:r>
              <a:rPr lang="en-US" dirty="0" smtClean="0"/>
              <a:t>, liver </a:t>
            </a:r>
            <a:r>
              <a:rPr lang="en-US" dirty="0" smtClean="0">
                <a:solidFill>
                  <a:srgbClr val="FF0000"/>
                </a:solidFill>
              </a:rPr>
              <a:t>fibrosis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cirrhosis</a:t>
            </a:r>
            <a:endParaRPr lang="en-US" dirty="0" smtClean="0"/>
          </a:p>
          <a:p>
            <a:pPr lvl="1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cumulative dose of MTX is  about </a:t>
            </a:r>
            <a:r>
              <a:rPr lang="en-US" dirty="0" smtClean="0">
                <a:solidFill>
                  <a:srgbClr val="FF0000"/>
                </a:solidFill>
              </a:rPr>
              <a:t>1.5 - 2 g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Obesity, alcohol ,DM are considered as risk factors 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6215082"/>
            <a:ext cx="7217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003300"/>
                </a:solidFill>
              </a:rPr>
              <a:t>World J </a:t>
            </a:r>
            <a:r>
              <a:rPr lang="en-US" dirty="0" err="1" smtClean="0">
                <a:solidFill>
                  <a:srgbClr val="003300"/>
                </a:solidFill>
              </a:rPr>
              <a:t>Hepatol</a:t>
            </a:r>
            <a:r>
              <a:rPr lang="en-US" dirty="0" smtClean="0">
                <a:solidFill>
                  <a:srgbClr val="003300"/>
                </a:solidFill>
              </a:rPr>
              <a:t>. 2017;9(13):613–626;Inflamm Bowel Dis. 2014;20(1):47–59</a:t>
            </a:r>
            <a:endParaRPr lang="fa-IR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Drug-Induced </a:t>
            </a:r>
            <a:r>
              <a:rPr lang="en-US" b="1" dirty="0" err="1" smtClean="0">
                <a:solidFill>
                  <a:srgbClr val="FF0000"/>
                </a:solidFill>
              </a:rPr>
              <a:t>Hepatotoxicity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</a:rPr>
              <a:t>Anti-TNF-a agents</a:t>
            </a:r>
          </a:p>
          <a:p>
            <a:pPr lvl="1"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600" dirty="0" smtClean="0"/>
              <a:t>These can rarely cause liver damage, most often </a:t>
            </a:r>
            <a:r>
              <a:rPr lang="en-US" sz="2600" dirty="0" smtClean="0">
                <a:solidFill>
                  <a:srgbClr val="FF0000"/>
                </a:solidFill>
              </a:rPr>
              <a:t>infliximab</a:t>
            </a:r>
          </a:p>
          <a:p>
            <a:pPr lvl="1"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600" dirty="0" smtClean="0"/>
              <a:t>Liver injury can occur </a:t>
            </a:r>
            <a:r>
              <a:rPr lang="en-US" sz="2600" dirty="0" smtClean="0">
                <a:solidFill>
                  <a:srgbClr val="FF0000"/>
                </a:solidFill>
              </a:rPr>
              <a:t>irrespectively</a:t>
            </a:r>
            <a:r>
              <a:rPr lang="en-US" sz="2600" dirty="0" smtClean="0"/>
              <a:t> of the </a:t>
            </a:r>
            <a:r>
              <a:rPr lang="en-US" sz="2600" dirty="0" smtClean="0">
                <a:solidFill>
                  <a:srgbClr val="FF0000"/>
                </a:solidFill>
              </a:rPr>
              <a:t>number</a:t>
            </a:r>
            <a:r>
              <a:rPr lang="en-US" sz="2600" dirty="0" smtClean="0"/>
              <a:t> of infusions or injections, </a:t>
            </a:r>
            <a:r>
              <a:rPr lang="en-US" sz="2600" dirty="0" smtClean="0">
                <a:solidFill>
                  <a:srgbClr val="FF0000"/>
                </a:solidFill>
              </a:rPr>
              <a:t>dose</a:t>
            </a:r>
            <a:r>
              <a:rPr lang="en-US" sz="2600" dirty="0" smtClean="0"/>
              <a:t> or </a:t>
            </a:r>
            <a:r>
              <a:rPr lang="en-US" sz="2600" dirty="0" smtClean="0">
                <a:solidFill>
                  <a:srgbClr val="FF0000"/>
                </a:solidFill>
              </a:rPr>
              <a:t>time</a:t>
            </a:r>
            <a:r>
              <a:rPr lang="en-US" sz="2600" dirty="0" smtClean="0"/>
              <a:t>. </a:t>
            </a:r>
          </a:p>
          <a:p>
            <a:pPr lvl="1"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600" dirty="0" smtClean="0"/>
              <a:t>The anti-TNF-a agents can cause from </a:t>
            </a:r>
            <a:r>
              <a:rPr lang="en-US" sz="2600" dirty="0" smtClean="0">
                <a:solidFill>
                  <a:srgbClr val="FF0000"/>
                </a:solidFill>
              </a:rPr>
              <a:t>mild</a:t>
            </a:r>
            <a:r>
              <a:rPr lang="en-US" sz="2600" dirty="0" smtClean="0"/>
              <a:t> </a:t>
            </a:r>
            <a:r>
              <a:rPr lang="en-US" sz="2600" dirty="0" err="1" smtClean="0"/>
              <a:t>abnl</a:t>
            </a:r>
            <a:r>
              <a:rPr lang="en-US" sz="2600" dirty="0" smtClean="0"/>
              <a:t>. LFT to </a:t>
            </a:r>
            <a:r>
              <a:rPr lang="en-US" sz="2600" dirty="0" smtClean="0">
                <a:solidFill>
                  <a:srgbClr val="FF0000"/>
                </a:solidFill>
              </a:rPr>
              <a:t>acute hepatitis </a:t>
            </a:r>
            <a:r>
              <a:rPr lang="en-US" sz="2600" dirty="0" smtClean="0"/>
              <a:t>with hepatocellular or </a:t>
            </a:r>
            <a:r>
              <a:rPr lang="en-US" sz="2600" dirty="0" err="1" smtClean="0">
                <a:solidFill>
                  <a:srgbClr val="FF0000"/>
                </a:solidFill>
              </a:rPr>
              <a:t>cholestatic</a:t>
            </a:r>
            <a:r>
              <a:rPr lang="en-US" sz="2600" dirty="0" smtClean="0"/>
              <a:t> pattern</a:t>
            </a:r>
          </a:p>
          <a:p>
            <a:pPr lvl="1"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600" dirty="0" smtClean="0"/>
              <a:t> Most times, hepatitis has </a:t>
            </a:r>
            <a:r>
              <a:rPr lang="en-US" sz="2600" dirty="0" smtClean="0">
                <a:solidFill>
                  <a:srgbClr val="FF0000"/>
                </a:solidFill>
              </a:rPr>
              <a:t>autoimmune features </a:t>
            </a:r>
            <a:r>
              <a:rPr lang="en-US" sz="2600" dirty="0" smtClean="0"/>
              <a:t>with anti </a:t>
            </a:r>
            <a:r>
              <a:rPr lang="en-US" sz="2600" dirty="0" err="1" smtClean="0">
                <a:solidFill>
                  <a:srgbClr val="FF0000"/>
                </a:solidFill>
              </a:rPr>
              <a:t>dsDNA</a:t>
            </a:r>
            <a:r>
              <a:rPr lang="en-US" sz="2600" dirty="0" smtClean="0"/>
              <a:t> antibodies </a:t>
            </a:r>
          </a:p>
          <a:p>
            <a:pPr lvl="1"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600" dirty="0" smtClean="0"/>
              <a:t>The mechanism of hepatotoxicity is </a:t>
            </a:r>
            <a:r>
              <a:rPr lang="en-US" sz="2600" dirty="0" smtClean="0">
                <a:solidFill>
                  <a:srgbClr val="FF0000"/>
                </a:solidFill>
              </a:rPr>
              <a:t>unknown</a:t>
            </a:r>
            <a:endParaRPr lang="fa-IR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862" t="28320" r="55527" b="27734"/>
          <a:stretch>
            <a:fillRect/>
          </a:stretch>
        </p:blipFill>
        <p:spPr bwMode="auto">
          <a:xfrm>
            <a:off x="285719" y="1357298"/>
            <a:ext cx="838345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Hepatobiliary Complications in IBD</a:t>
            </a:r>
            <a:endParaRPr lang="fa-I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Hepatobiliary Disorders During IBD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pathogenesis</a:t>
            </a:r>
            <a:r>
              <a:rPr lang="en-US" sz="2800" dirty="0" smtClean="0"/>
              <a:t> of IBD-associated liver disorders is </a:t>
            </a:r>
            <a:r>
              <a:rPr lang="en-US" sz="2800" dirty="0" smtClean="0">
                <a:solidFill>
                  <a:srgbClr val="FF0000"/>
                </a:solidFill>
              </a:rPr>
              <a:t>unclear</a:t>
            </a:r>
            <a:r>
              <a:rPr lang="en-US" sz="2800" dirty="0" smtClean="0"/>
              <a:t>.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Immunological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genetic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environmental</a:t>
            </a:r>
            <a:r>
              <a:rPr lang="en-US" sz="2800" dirty="0" smtClean="0"/>
              <a:t> factors may contribute to the pathogenesis and correlation between IBD and hepatobiliary manifestations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/>
              <a:t>They may </a:t>
            </a:r>
            <a:r>
              <a:rPr lang="en-US" sz="2800" dirty="0"/>
              <a:t>appear at </a:t>
            </a:r>
            <a:r>
              <a:rPr lang="en-US" sz="2800" dirty="0" smtClean="0">
                <a:solidFill>
                  <a:srgbClr val="FF0000"/>
                </a:solidFill>
              </a:rPr>
              <a:t>any time </a:t>
            </a:r>
            <a:r>
              <a:rPr lang="en-US" sz="2800" dirty="0"/>
              <a:t>point during the natural course of </a:t>
            </a:r>
            <a:r>
              <a:rPr lang="en-US" sz="2800" dirty="0" smtClean="0"/>
              <a:t>the disease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800" dirty="0" smtClean="0"/>
              <a:t>Range </a:t>
            </a:r>
            <a:r>
              <a:rPr lang="en-US" sz="2800" dirty="0"/>
              <a:t>from a </a:t>
            </a:r>
            <a:r>
              <a:rPr lang="en-US" sz="2800" dirty="0">
                <a:solidFill>
                  <a:srgbClr val="FF0000"/>
                </a:solidFill>
              </a:rPr>
              <a:t>mild</a:t>
            </a:r>
            <a:r>
              <a:rPr lang="en-US" sz="2800" dirty="0"/>
              <a:t> transient elevation of </a:t>
            </a:r>
            <a:r>
              <a:rPr lang="en-US" sz="2800" dirty="0" smtClean="0"/>
              <a:t>liver enzymes </a:t>
            </a:r>
            <a:r>
              <a:rPr lang="en-US" sz="2800" dirty="0"/>
              <a:t>to liver </a:t>
            </a:r>
            <a:r>
              <a:rPr lang="en-US" sz="2800" dirty="0">
                <a:solidFill>
                  <a:srgbClr val="FF0000"/>
                </a:solidFill>
              </a:rPr>
              <a:t>failure</a:t>
            </a:r>
            <a:r>
              <a:rPr lang="en-US" sz="2800" dirty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death</a:t>
            </a:r>
            <a:endParaRPr lang="en-US" sz="2800" dirty="0" smtClean="0"/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2702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Hepatobiliary manifestations of IBD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The manifestations  can be categorized as:</a:t>
            </a:r>
          </a:p>
          <a:p>
            <a:pPr lvl="1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disorders that have an association with </a:t>
            </a:r>
            <a:r>
              <a:rPr lang="en-US" dirty="0" smtClean="0"/>
              <a:t>IBD</a:t>
            </a:r>
          </a:p>
          <a:p>
            <a:pPr lvl="1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diseases directly and structurally related to intestinal </a:t>
            </a:r>
            <a:r>
              <a:rPr lang="en-US" dirty="0" smtClean="0"/>
              <a:t>inflammation</a:t>
            </a:r>
          </a:p>
          <a:p>
            <a:pPr lvl="1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diseases related to the adverse effects of IBD </a:t>
            </a:r>
            <a:r>
              <a:rPr lang="en-US" dirty="0" smtClean="0"/>
              <a:t>treatment</a:t>
            </a:r>
          </a:p>
          <a:p>
            <a:pPr lvl="1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disorders stemming from the metabolic derangements caused by IBD</a:t>
            </a:r>
            <a:endParaRPr lang="en-US" dirty="0" smtClean="0"/>
          </a:p>
          <a:p>
            <a:pPr marL="0" indent="0" algn="l" rtl="0">
              <a:buClr>
                <a:srgbClr val="C00000"/>
              </a:buClr>
              <a:buNone/>
            </a:pPr>
            <a:endParaRPr lang="en-US" dirty="0" smtClean="0"/>
          </a:p>
          <a:p>
            <a:pPr marL="0" indent="0" algn="l" rtl="0">
              <a:buClr>
                <a:srgbClr val="C00000"/>
              </a:buClr>
              <a:buNone/>
            </a:pP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2628" t="45898" r="37408" b="33594"/>
          <a:stretch>
            <a:fillRect/>
          </a:stretch>
        </p:blipFill>
        <p:spPr bwMode="auto">
          <a:xfrm>
            <a:off x="571472" y="500042"/>
            <a:ext cx="77153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8" y="1865144"/>
            <a:ext cx="85725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Abnormal hepatic biochemistries were found in </a:t>
            </a:r>
            <a:r>
              <a:rPr lang="en-US" sz="2000" b="1" dirty="0" smtClean="0">
                <a:solidFill>
                  <a:srgbClr val="FF0000"/>
                </a:solidFill>
              </a:rPr>
              <a:t>29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r>
              <a:rPr lang="en-US" sz="2000" dirty="0"/>
              <a:t> </a:t>
            </a:r>
            <a:r>
              <a:rPr lang="en-US" sz="2000" dirty="0" smtClean="0"/>
              <a:t>of IBD</a:t>
            </a:r>
            <a:endParaRPr lang="en-US" sz="2400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PSC </a:t>
            </a:r>
            <a:r>
              <a:rPr lang="en-US" sz="2400" dirty="0" smtClean="0"/>
              <a:t>in</a:t>
            </a:r>
            <a:r>
              <a:rPr lang="en-US" sz="2400" dirty="0" smtClean="0">
                <a:solidFill>
                  <a:srgbClr val="FF0000"/>
                </a:solidFill>
              </a:rPr>
              <a:t> 4.6% 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The prevalence of abnormal LFT was </a:t>
            </a:r>
            <a:r>
              <a:rPr lang="en-US" sz="2400" b="1" dirty="0" smtClean="0">
                <a:solidFill>
                  <a:srgbClr val="002060"/>
                </a:solidFill>
              </a:rPr>
              <a:t>27%</a:t>
            </a:r>
            <a:r>
              <a:rPr lang="en-US" sz="2400" dirty="0" smtClean="0"/>
              <a:t> for those with </a:t>
            </a:r>
            <a:r>
              <a:rPr lang="en-US" sz="2400" b="1" dirty="0" smtClean="0"/>
              <a:t>active</a:t>
            </a:r>
            <a:r>
              <a:rPr lang="en-US" sz="2400" dirty="0" smtClean="0"/>
              <a:t> IBD and </a:t>
            </a:r>
            <a:r>
              <a:rPr lang="en-US" sz="2400" dirty="0" smtClean="0">
                <a:solidFill>
                  <a:srgbClr val="FF0000"/>
                </a:solidFill>
              </a:rPr>
              <a:t>36%</a:t>
            </a:r>
            <a:r>
              <a:rPr lang="en-US" sz="2400" dirty="0" smtClean="0"/>
              <a:t> for those in </a:t>
            </a:r>
            <a:r>
              <a:rPr lang="en-US" sz="2400" dirty="0" smtClean="0">
                <a:solidFill>
                  <a:srgbClr val="FF0000"/>
                </a:solidFill>
              </a:rPr>
              <a:t>remission</a:t>
            </a:r>
            <a:r>
              <a:rPr lang="en-US" sz="2400" dirty="0" smtClean="0"/>
              <a:t> (P= 0.06).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Patients with abnormal LFT were less frequently on 5-aminosalicylates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Risk of </a:t>
            </a:r>
            <a:r>
              <a:rPr lang="en-US" sz="2400" b="1" u="sng" dirty="0" smtClean="0">
                <a:solidFill>
                  <a:srgbClr val="002060"/>
                </a:solidFill>
              </a:rPr>
              <a:t>death </a:t>
            </a:r>
            <a:r>
              <a:rPr lang="en-US" sz="2400" dirty="0" smtClean="0"/>
              <a:t>was </a:t>
            </a:r>
            <a:r>
              <a:rPr lang="en-US" sz="2400" b="1" dirty="0" smtClean="0"/>
              <a:t>4.8</a:t>
            </a:r>
            <a:r>
              <a:rPr lang="en-US" sz="2400" dirty="0" smtClean="0"/>
              <a:t> times higher in patients with abnormal LFT</a:t>
            </a:r>
          </a:p>
          <a:p>
            <a:pPr algn="l" rtl="0"/>
            <a:r>
              <a:rPr lang="en-US" sz="2400" b="1" dirty="0" smtClean="0"/>
              <a:t>Conclusions: </a:t>
            </a:r>
          </a:p>
          <a:p>
            <a:pPr algn="l" rtl="0"/>
            <a:r>
              <a:rPr lang="en-US" sz="2400" dirty="0" smtClean="0"/>
              <a:t>Abnormal LFT were present in nearly </a:t>
            </a:r>
            <a:r>
              <a:rPr lang="en-US" sz="2400" b="1" dirty="0" smtClean="0"/>
              <a:t>one-third</a:t>
            </a:r>
            <a:r>
              <a:rPr lang="en-US" sz="2400" dirty="0" smtClean="0"/>
              <a:t> of patients, and </a:t>
            </a:r>
            <a:r>
              <a:rPr lang="en-US" sz="2400" dirty="0" smtClean="0">
                <a:solidFill>
                  <a:srgbClr val="FF0000"/>
                </a:solidFill>
              </a:rPr>
              <a:t>surprisingly, they were not associated with IBD activity.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536504"/>
          </a:xfrm>
        </p:spPr>
        <p:txBody>
          <a:bodyPr>
            <a:normAutofit fontScale="70000" lnSpcReduction="20000"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/>
              <a:t>A Cross-sectional </a:t>
            </a:r>
            <a:r>
              <a:rPr lang="en-US" dirty="0" smtClean="0"/>
              <a:t>study in Brazil 2014-2016 306 pt. enrolled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/>
              <a:t>Hepatobiliary manifestations were observed in </a:t>
            </a:r>
            <a:r>
              <a:rPr lang="en-US" dirty="0" smtClean="0">
                <a:solidFill>
                  <a:srgbClr val="FF0000"/>
                </a:solidFill>
              </a:rPr>
              <a:t>19.6%</a:t>
            </a:r>
            <a:r>
              <a:rPr lang="en-US" dirty="0" smtClean="0"/>
              <a:t>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UC 18.2% </a:t>
            </a:r>
            <a:r>
              <a:rPr lang="en-US" dirty="0" smtClean="0"/>
              <a:t>patients: 6.7% </a:t>
            </a:r>
            <a:r>
              <a:rPr lang="en-US" dirty="0" smtClean="0">
                <a:solidFill>
                  <a:srgbClr val="FF0000"/>
                </a:solidFill>
              </a:rPr>
              <a:t>NAFLD</a:t>
            </a:r>
            <a:r>
              <a:rPr lang="en-US" dirty="0" smtClean="0"/>
              <a:t>, 5.5% cholelithiasis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3.6% PSC</a:t>
            </a:r>
            <a:r>
              <a:rPr lang="en-US" dirty="0" smtClean="0"/>
              <a:t>, 1.8%hepatotoxicity  with azathioprine.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CD </a:t>
            </a:r>
            <a:r>
              <a:rPr lang="en-US" dirty="0" smtClean="0">
                <a:solidFill>
                  <a:srgbClr val="FF0000"/>
                </a:solidFill>
              </a:rPr>
              <a:t>21.3% </a:t>
            </a:r>
            <a:r>
              <a:rPr lang="en-US" dirty="0" smtClean="0"/>
              <a:t>patients: 7.8% had </a:t>
            </a:r>
            <a:r>
              <a:rPr lang="en-US" dirty="0">
                <a:solidFill>
                  <a:srgbClr val="FF0000"/>
                </a:solidFill>
              </a:rPr>
              <a:t>cholelithiasis</a:t>
            </a:r>
            <a:r>
              <a:rPr lang="en-US" dirty="0"/>
              <a:t>, </a:t>
            </a:r>
            <a:r>
              <a:rPr lang="en-US" dirty="0" smtClean="0"/>
              <a:t>7.8%  NAFLD, </a:t>
            </a:r>
            <a:r>
              <a:rPr lang="en-US" dirty="0" smtClean="0">
                <a:solidFill>
                  <a:srgbClr val="FF0000"/>
                </a:solidFill>
              </a:rPr>
              <a:t>2.8% PSC</a:t>
            </a:r>
            <a:r>
              <a:rPr lang="en-US" dirty="0"/>
              <a:t>, </a:t>
            </a:r>
            <a:r>
              <a:rPr lang="en-US" dirty="0" smtClean="0"/>
              <a:t>2.1% hepatotoxicity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/>
              <a:t>The most common nonspecific hepatobiliary manifestations in IBD patients were </a:t>
            </a:r>
            <a:r>
              <a:rPr lang="en-US" dirty="0" smtClean="0"/>
              <a:t>NAFLD and cholelithiasis</a:t>
            </a:r>
            <a:endParaRPr lang="en-US" dirty="0"/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most common specific hepatobiliary disorder was PSC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fa-I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52459" r="40435" b="29762"/>
          <a:stretch/>
        </p:blipFill>
        <p:spPr bwMode="auto">
          <a:xfrm>
            <a:off x="467544" y="332657"/>
            <a:ext cx="82809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Approach to elevated liver enzymes in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patients with IBD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In IBD, </a:t>
            </a:r>
            <a:r>
              <a:rPr lang="en-US" sz="2800" dirty="0" smtClean="0">
                <a:solidFill>
                  <a:srgbClr val="FF0000"/>
                </a:solidFill>
              </a:rPr>
              <a:t>Liver </a:t>
            </a:r>
            <a:r>
              <a:rPr lang="en-US" sz="2800" dirty="0">
                <a:solidFill>
                  <a:srgbClr val="FF0000"/>
                </a:solidFill>
              </a:rPr>
              <a:t>enzyme </a:t>
            </a:r>
            <a:r>
              <a:rPr lang="en-US" sz="2800" dirty="0"/>
              <a:t>levels </a:t>
            </a:r>
            <a:r>
              <a:rPr lang="en-US" sz="2800" dirty="0" smtClean="0"/>
              <a:t>are routinely </a:t>
            </a:r>
            <a:r>
              <a:rPr lang="en-US" sz="2800" dirty="0"/>
              <a:t>obtained </a:t>
            </a:r>
            <a:endParaRPr lang="en-US" sz="2800" dirty="0" smtClean="0"/>
          </a:p>
          <a:p>
            <a:pPr algn="l" rtl="0"/>
            <a:r>
              <a:rPr lang="en-US" sz="2800" dirty="0" smtClean="0"/>
              <a:t>It should be </a:t>
            </a:r>
            <a:r>
              <a:rPr lang="en-US" sz="2800" dirty="0">
                <a:solidFill>
                  <a:srgbClr val="FF0000"/>
                </a:solidFill>
              </a:rPr>
              <a:t>specifically </a:t>
            </a:r>
            <a:r>
              <a:rPr lang="en-US" sz="2800" dirty="0"/>
              <a:t>requested for those who </a:t>
            </a:r>
            <a:r>
              <a:rPr lang="en-US" sz="2800" dirty="0" smtClean="0"/>
              <a:t>complain of </a:t>
            </a:r>
            <a:r>
              <a:rPr lang="en-US" sz="2800" dirty="0">
                <a:solidFill>
                  <a:srgbClr val="FF0000"/>
                </a:solidFill>
              </a:rPr>
              <a:t>pruritus</a:t>
            </a:r>
            <a:r>
              <a:rPr lang="en-US" sz="2800" dirty="0"/>
              <a:t>, abdominal pain, </a:t>
            </a:r>
            <a:r>
              <a:rPr lang="en-US" sz="2800" dirty="0">
                <a:solidFill>
                  <a:srgbClr val="FF0000"/>
                </a:solidFill>
              </a:rPr>
              <a:t>jaundice</a:t>
            </a:r>
            <a:r>
              <a:rPr lang="en-US" sz="2800" dirty="0"/>
              <a:t> or </a:t>
            </a:r>
            <a:r>
              <a:rPr lang="en-US" sz="2800" dirty="0" smtClean="0">
                <a:solidFill>
                  <a:srgbClr val="FF0000"/>
                </a:solidFill>
              </a:rPr>
              <a:t>malaise</a:t>
            </a:r>
          </a:p>
          <a:p>
            <a:pPr algn="l" rtl="0"/>
            <a:r>
              <a:rPr lang="en-US" sz="2800" dirty="0" smtClean="0"/>
              <a:t>Blood test interpretation in IBD needs </a:t>
            </a:r>
            <a:r>
              <a:rPr lang="en-US" sz="2800" dirty="0" smtClean="0">
                <a:solidFill>
                  <a:srgbClr val="FF0000"/>
                </a:solidFill>
              </a:rPr>
              <a:t>cautions</a:t>
            </a:r>
          </a:p>
          <a:p>
            <a:pPr algn="l" rtl="0"/>
            <a:endParaRPr lang="fa-IR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45436" r="58985" b="22336"/>
          <a:stretch/>
        </p:blipFill>
        <p:spPr bwMode="auto">
          <a:xfrm>
            <a:off x="4211960" y="1700808"/>
            <a:ext cx="47525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rgbClr val="C00000"/>
                </a:solidFill>
              </a:rPr>
              <a:t>Common Hepatobiliary disorders in IBD </a:t>
            </a:r>
            <a:endParaRPr lang="fa-IR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46428" r="14860" b="12295"/>
          <a:stretch/>
        </p:blipFill>
        <p:spPr bwMode="auto">
          <a:xfrm>
            <a:off x="539553" y="1412776"/>
            <a:ext cx="82089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rtl="0"/>
            <a:r>
              <a:rPr lang="en-US" sz="2800" dirty="0">
                <a:solidFill>
                  <a:srgbClr val="C00000"/>
                </a:solidFill>
              </a:rPr>
              <a:t>A stepwise approach for the evaluation of </a:t>
            </a:r>
            <a:r>
              <a:rPr lang="en-US" sz="2800" dirty="0" smtClean="0">
                <a:solidFill>
                  <a:srgbClr val="C00000"/>
                </a:solidFill>
              </a:rPr>
              <a:t>abnormal LFT in </a:t>
            </a:r>
            <a:r>
              <a:rPr lang="en-US" sz="2800" dirty="0">
                <a:solidFill>
                  <a:srgbClr val="C00000"/>
                </a:solidFill>
              </a:rPr>
              <a:t>patients with IBD</a:t>
            </a:r>
            <a:endParaRPr lang="fa-IR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15674" r="21772" b="8606"/>
          <a:stretch/>
        </p:blipFill>
        <p:spPr bwMode="auto">
          <a:xfrm>
            <a:off x="251520" y="1131109"/>
            <a:ext cx="8568952" cy="53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1665</Words>
  <Application>Microsoft Office PowerPoint</Application>
  <PresentationFormat>On-screen Show (4:3)</PresentationFormat>
  <Paragraphs>175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    Hepatobiliary Complications in IBD ; a Brief review </vt:lpstr>
      <vt:lpstr>Introduction:</vt:lpstr>
      <vt:lpstr>Hepatobiliary Disorders During IBD</vt:lpstr>
      <vt:lpstr>Hepatobiliary manifestations of IBD </vt:lpstr>
      <vt:lpstr>PowerPoint Presentation</vt:lpstr>
      <vt:lpstr>PowerPoint Presentation</vt:lpstr>
      <vt:lpstr>Approach to elevated liver enzymes in patients with IBD</vt:lpstr>
      <vt:lpstr>Common Hepatobiliary disorders in IBD </vt:lpstr>
      <vt:lpstr>A stepwise approach for the evaluation of abnormal LFT in patients with IBD</vt:lpstr>
      <vt:lpstr>PSC</vt:lpstr>
      <vt:lpstr>PSC </vt:lpstr>
      <vt:lpstr>Complications</vt:lpstr>
      <vt:lpstr>PowerPoint Presentation</vt:lpstr>
      <vt:lpstr>     CHOLELITHIASIS</vt:lpstr>
      <vt:lpstr>  IgG4-Associated Cholangiopathy  </vt:lpstr>
      <vt:lpstr>  NAFLD</vt:lpstr>
      <vt:lpstr>PBC</vt:lpstr>
      <vt:lpstr>AIH /PSC overlap  syndrome</vt:lpstr>
      <vt:lpstr>Portal Venous Thrombosis</vt:lpstr>
      <vt:lpstr>Hepatic Amyloidosis </vt:lpstr>
      <vt:lpstr>             Liver Abscess               </vt:lpstr>
      <vt:lpstr>Pancreatic disorders</vt:lpstr>
      <vt:lpstr>PowerPoint Presentation</vt:lpstr>
      <vt:lpstr>Drug-Induced Hepatotoxicity </vt:lpstr>
      <vt:lpstr>Drug-Induced Hepatotoxicity</vt:lpstr>
      <vt:lpstr>Drug-Induced Hepatotoxicity</vt:lpstr>
      <vt:lpstr>Hepatobiliary Complications in IBD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IBD and Biliary complications</dc:title>
  <dc:creator>app7</dc:creator>
  <cp:lastModifiedBy>acer</cp:lastModifiedBy>
  <cp:revision>112</cp:revision>
  <dcterms:created xsi:type="dcterms:W3CDTF">2021-05-16T07:34:50Z</dcterms:created>
  <dcterms:modified xsi:type="dcterms:W3CDTF">2021-05-28T03:22:38Z</dcterms:modified>
</cp:coreProperties>
</file>