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unknown"/>
  <Default Extension="jpg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44"/>
  </p:notesMasterIdLst>
  <p:sldIdLst>
    <p:sldId id="412" r:id="rId2"/>
    <p:sldId id="257" r:id="rId3"/>
    <p:sldId id="259" r:id="rId4"/>
    <p:sldId id="267" r:id="rId5"/>
    <p:sldId id="269" r:id="rId6"/>
    <p:sldId id="296" r:id="rId7"/>
    <p:sldId id="415" r:id="rId8"/>
    <p:sldId id="416" r:id="rId9"/>
    <p:sldId id="310" r:id="rId10"/>
    <p:sldId id="382" r:id="rId11"/>
    <p:sldId id="403" r:id="rId12"/>
    <p:sldId id="374" r:id="rId13"/>
    <p:sldId id="383" r:id="rId14"/>
    <p:sldId id="375" r:id="rId15"/>
    <p:sldId id="384" r:id="rId16"/>
    <p:sldId id="308" r:id="rId17"/>
    <p:sldId id="272" r:id="rId18"/>
    <p:sldId id="381" r:id="rId19"/>
    <p:sldId id="378" r:id="rId20"/>
    <p:sldId id="377" r:id="rId21"/>
    <p:sldId id="406" r:id="rId22"/>
    <p:sldId id="385" r:id="rId23"/>
    <p:sldId id="401" r:id="rId24"/>
    <p:sldId id="418" r:id="rId25"/>
    <p:sldId id="419" r:id="rId26"/>
    <p:sldId id="393" r:id="rId27"/>
    <p:sldId id="429" r:id="rId28"/>
    <p:sldId id="394" r:id="rId29"/>
    <p:sldId id="397" r:id="rId30"/>
    <p:sldId id="398" r:id="rId31"/>
    <p:sldId id="399" r:id="rId32"/>
    <p:sldId id="420" r:id="rId33"/>
    <p:sldId id="421" r:id="rId34"/>
    <p:sldId id="396" r:id="rId35"/>
    <p:sldId id="427" r:id="rId36"/>
    <p:sldId id="395" r:id="rId37"/>
    <p:sldId id="426" r:id="rId38"/>
    <p:sldId id="428" r:id="rId39"/>
    <p:sldId id="422" r:id="rId40"/>
    <p:sldId id="413" r:id="rId41"/>
    <p:sldId id="414" r:id="rId42"/>
    <p:sldId id="431" r:id="rId43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5T23:06:49.862" idx="1">
    <p:pos x="5750" y="10"/>
    <p:text/>
    <p:extLst>
      <p:ext uri="{C676402C-5697-4E1C-873F-D02D1690AC5C}">
        <p15:threadingInfo xmlns:p15="http://schemas.microsoft.com/office/powerpoint/2012/main" timeZoneBias="-27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1239F31-DCBD-47C7-A17A-51133BBA6345}" type="datetimeFigureOut">
              <a:rPr lang="fa-IR" smtClean="0"/>
              <a:t>24/11/1442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0CAD521-7879-4595-B884-FAFD0C20366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9573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AD521-7879-4595-B884-FAFD0C203667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293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AD521-7879-4595-B884-FAFD0C203667}" type="slidenum">
              <a:rPr lang="fa-IR" smtClean="0"/>
              <a:t>39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072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6F3-21AA-42CA-A234-E5B16D883FA9}" type="datetimeFigureOut">
              <a:rPr lang="fa-IR" smtClean="0"/>
              <a:t>24/11/1442</a:t>
            </a:fld>
            <a:endParaRPr lang="fa-I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EEF4-8587-4920-846C-AB810B2961A3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6F3-21AA-42CA-A234-E5B16D883FA9}" type="datetimeFigureOut">
              <a:rPr lang="fa-IR" smtClean="0"/>
              <a:t>24/11/1442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EEF4-8587-4920-846C-AB810B2961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6F3-21AA-42CA-A234-E5B16D883FA9}" type="datetimeFigureOut">
              <a:rPr lang="fa-IR" smtClean="0"/>
              <a:t>24/11/1442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EEF4-8587-4920-846C-AB810B2961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6F3-21AA-42CA-A234-E5B16D883FA9}" type="datetimeFigureOut">
              <a:rPr lang="fa-IR" smtClean="0"/>
              <a:t>24/11/1442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EEF4-8587-4920-846C-AB810B2961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6F3-21AA-42CA-A234-E5B16D883FA9}" type="datetimeFigureOut">
              <a:rPr lang="fa-IR" smtClean="0"/>
              <a:t>24/11/1442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EEF4-8587-4920-846C-AB810B2961A3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6F3-21AA-42CA-A234-E5B16D883FA9}" type="datetimeFigureOut">
              <a:rPr lang="fa-IR" smtClean="0"/>
              <a:t>24/11/1442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EEF4-8587-4920-846C-AB810B2961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6F3-21AA-42CA-A234-E5B16D883FA9}" type="datetimeFigureOut">
              <a:rPr lang="fa-IR" smtClean="0"/>
              <a:t>24/11/1442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EEF4-8587-4920-846C-AB810B2961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6F3-21AA-42CA-A234-E5B16D883FA9}" type="datetimeFigureOut">
              <a:rPr lang="fa-IR" smtClean="0"/>
              <a:t>24/11/1442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EEF4-8587-4920-846C-AB810B2961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6F3-21AA-42CA-A234-E5B16D883FA9}" type="datetimeFigureOut">
              <a:rPr lang="fa-IR" smtClean="0"/>
              <a:t>24/11/1442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EEF4-8587-4920-846C-AB810B2961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6F3-21AA-42CA-A234-E5B16D883FA9}" type="datetimeFigureOut">
              <a:rPr lang="fa-IR" smtClean="0"/>
              <a:t>24/11/1442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EEF4-8587-4920-846C-AB810B2961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6F3-21AA-42CA-A234-E5B16D883FA9}" type="datetimeFigureOut">
              <a:rPr lang="fa-IR" smtClean="0"/>
              <a:t>24/11/1442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432EEF4-8587-4920-846C-AB810B2961A3}" type="slidenum">
              <a:rPr lang="fa-IR" smtClean="0"/>
              <a:t>‹#›</a:t>
            </a:fld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53836F3-21AA-42CA-A234-E5B16D883FA9}" type="datetimeFigureOut">
              <a:rPr lang="fa-IR" smtClean="0"/>
              <a:t>24/11/1442</a:t>
            </a:fld>
            <a:endParaRPr lang="fa-I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432EEF4-8587-4920-846C-AB810B2961A3}" type="slidenum">
              <a:rPr lang="fa-IR" smtClean="0"/>
              <a:t>‹#›</a:t>
            </a:fld>
            <a:endParaRPr lang="fa-I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jpg"/><Relationship Id="rId1" Type="http://schemas.microsoft.com/office/2007/relationships/media" Target="../media/media6.jp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16800"/>
          </a:xfrm>
        </p:spPr>
        <p:txBody>
          <a:bodyPr>
            <a:noAutofit/>
          </a:bodyPr>
          <a:lstStyle/>
          <a:p>
            <a:r>
              <a:rPr lang="en-US" sz="4800" u="sng" dirty="0" smtClean="0">
                <a:solidFill>
                  <a:srgbClr val="7030A0"/>
                </a:solidFill>
              </a:rPr>
              <a:t>Role of echocardiography in Acute</a:t>
            </a:r>
            <a:r>
              <a:rPr lang="en-US" sz="4800" dirty="0" smtClean="0">
                <a:solidFill>
                  <a:srgbClr val="7030A0"/>
                </a:solidFill>
              </a:rPr>
              <a:t> </a:t>
            </a:r>
            <a:r>
              <a:rPr lang="en-US" sz="4800" dirty="0">
                <a:solidFill>
                  <a:srgbClr val="7030A0"/>
                </a:solidFill>
              </a:rPr>
              <a:t>aortic </a:t>
            </a:r>
            <a:r>
              <a:rPr lang="en-US" sz="5400" dirty="0">
                <a:solidFill>
                  <a:srgbClr val="7030A0"/>
                </a:solidFill>
              </a:rPr>
              <a:t>syndrome</a:t>
            </a:r>
            <a:r>
              <a:rPr lang="en-US" sz="5400" dirty="0">
                <a:solidFill>
                  <a:srgbClr val="00B050"/>
                </a:solidFill>
              </a:rPr>
              <a:t>(AAS)</a:t>
            </a:r>
            <a:endParaRPr lang="fa-IR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996952"/>
            <a:ext cx="7283152" cy="3528392"/>
          </a:xfrm>
        </p:spPr>
        <p:txBody>
          <a:bodyPr>
            <a:normAutofit lnSpcReduction="10000"/>
          </a:bodyPr>
          <a:lstStyle/>
          <a:p>
            <a:pPr marL="285750" lvl="0" indent="-285750" algn="l" defTabSz="457200" rt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500" b="1" dirty="0" smtClean="0">
              <a:solidFill>
                <a:prstClr val="black"/>
              </a:solidFill>
              <a:latin typeface="Century Gothic" panose="020B0502020202020204"/>
            </a:endParaRPr>
          </a:p>
          <a:p>
            <a:pPr marL="285750" lvl="0" indent="-285750" algn="l" defTabSz="457200" rt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5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marL="285750" lvl="0" indent="-285750" algn="l" defTabSz="457200" rt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500" b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Dr</a:t>
            </a:r>
            <a:r>
              <a:rPr lang="en-US" sz="35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 </a:t>
            </a:r>
            <a:r>
              <a:rPr lang="en-US" sz="35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Pourkia</a:t>
            </a:r>
            <a:endParaRPr lang="en-US" sz="3500" b="1" dirty="0">
              <a:solidFill>
                <a:schemeClr val="accent5">
                  <a:lumMod val="75000"/>
                </a:schemeClr>
              </a:solidFill>
              <a:latin typeface="Century Gothic" panose="020B0502020202020204"/>
            </a:endParaRPr>
          </a:p>
          <a:p>
            <a:pPr marL="285750" lvl="0" indent="-285750" algn="l" defTabSz="457200" rt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Associated Professor of </a:t>
            </a:r>
            <a:r>
              <a:rPr lang="en-US" sz="35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Babol</a:t>
            </a:r>
            <a:r>
              <a:rPr lang="en-US" sz="35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 University   of Medicine</a:t>
            </a:r>
          </a:p>
          <a:p>
            <a:pPr marL="285750" lvl="0" indent="-285750" algn="l" defTabSz="457200" rt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Fellowship </a:t>
            </a:r>
            <a:r>
              <a:rPr lang="en-US" sz="35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of Echocardiography</a:t>
            </a:r>
            <a:endParaRPr lang="en-US" sz="3500" b="1" dirty="0">
              <a:solidFill>
                <a:schemeClr val="accent5">
                  <a:lumMod val="75000"/>
                </a:schemeClr>
              </a:solidFill>
              <a:latin typeface="Century Gothic" panose="020B0502020202020204"/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912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MOVIE-000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49" y="2040018"/>
            <a:ext cx="5853113" cy="4389437"/>
          </a:xfrm>
        </p:spPr>
      </p:pic>
      <p:sp>
        <p:nvSpPr>
          <p:cNvPr id="3" name="TextBox 2"/>
          <p:cNvSpPr txBox="1"/>
          <p:nvPr/>
        </p:nvSpPr>
        <p:spPr>
          <a:xfrm>
            <a:off x="1644650" y="2060848"/>
            <a:ext cx="585311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MOVIE-000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50" y="1935163"/>
            <a:ext cx="5853113" cy="4389437"/>
          </a:xfrm>
        </p:spPr>
      </p:pic>
      <p:sp>
        <p:nvSpPr>
          <p:cNvPr id="3" name="TextBox 2"/>
          <p:cNvSpPr txBox="1"/>
          <p:nvPr/>
        </p:nvSpPr>
        <p:spPr>
          <a:xfrm>
            <a:off x="1644650" y="1935163"/>
            <a:ext cx="5853113" cy="4137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09538"/>
            <a:ext cx="7572375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8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004888"/>
            <a:ext cx="798195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58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3"/>
            <a:ext cx="8784976" cy="525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2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862138"/>
            <a:ext cx="70770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2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"/>
            <a:ext cx="9982200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57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DIC 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50" y="1935163"/>
            <a:ext cx="5853113" cy="4389437"/>
          </a:xfrm>
        </p:spPr>
      </p:pic>
    </p:spTree>
    <p:extLst>
      <p:ext uri="{BB962C8B-B14F-4D97-AF65-F5344CB8AC3E}">
        <p14:creationId xmlns:p14="http://schemas.microsoft.com/office/powerpoint/2010/main" val="187514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DIC 7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50" y="1935163"/>
            <a:ext cx="5853113" cy="4389437"/>
          </a:xfrm>
        </p:spPr>
      </p:pic>
    </p:spTree>
    <p:extLst>
      <p:ext uri="{BB962C8B-B14F-4D97-AF65-F5344CB8AC3E}">
        <p14:creationId xmlns:p14="http://schemas.microsoft.com/office/powerpoint/2010/main" val="15067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cardinal features of an aortic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dissection </a:t>
            </a:r>
            <a:endParaRPr lang="fa-IR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(1)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Intimal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tear</a:t>
            </a:r>
            <a:r>
              <a:rPr lang="en-US" dirty="0"/>
              <a:t> (which may be primary or secondary</a:t>
            </a:r>
            <a:r>
              <a:rPr lang="en-US" dirty="0" smtClean="0"/>
              <a:t>);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dirty="0">
                <a:solidFill>
                  <a:srgbClr val="FF0000"/>
                </a:solidFill>
              </a:rPr>
              <a:t>(2)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Abnormal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blood flow </a:t>
            </a:r>
            <a:r>
              <a:rPr lang="en-US" dirty="0"/>
              <a:t>from the aortic lumen into the media,</a:t>
            </a:r>
          </a:p>
          <a:p>
            <a:pPr marL="0" indent="0" algn="l">
              <a:buNone/>
            </a:pPr>
            <a:r>
              <a:rPr lang="en-US" dirty="0"/>
              <a:t>which is typically already weakened by chronic hypertension, connective</a:t>
            </a:r>
          </a:p>
          <a:p>
            <a:pPr marL="0" indent="0" algn="l">
              <a:buNone/>
            </a:pPr>
            <a:r>
              <a:rPr lang="en-US" dirty="0"/>
              <a:t>tissue disorders, or trauma (medial degeneration</a:t>
            </a:r>
            <a:r>
              <a:rPr lang="en-US" dirty="0" smtClean="0"/>
              <a:t>);</a:t>
            </a:r>
          </a:p>
          <a:p>
            <a:pPr marL="0" indent="0" algn="l">
              <a:buNone/>
            </a:pPr>
            <a:endParaRPr lang="en-US" sz="5800" dirty="0" smtClean="0"/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3)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L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ongitudinal  cleavage</a:t>
            </a:r>
            <a:r>
              <a:rPr lang="en-US" dirty="0" smtClean="0"/>
              <a:t> </a:t>
            </a:r>
            <a:r>
              <a:rPr lang="en-US" dirty="0"/>
              <a:t>of aortic wall by blood flow, leading to </a:t>
            </a:r>
            <a:r>
              <a:rPr lang="en-US" dirty="0" err="1" smtClean="0"/>
              <a:t>creatio</a:t>
            </a:r>
            <a:endParaRPr lang="en-US" dirty="0"/>
          </a:p>
          <a:p>
            <a:pPr marL="0" indent="0" algn="l">
              <a:buNone/>
            </a:pPr>
            <a:r>
              <a:rPr lang="en-US" dirty="0"/>
              <a:t>of a false lumen separated from the true lumen by an </a:t>
            </a:r>
            <a:r>
              <a:rPr lang="en-US" dirty="0" err="1"/>
              <a:t>intimomedial</a:t>
            </a:r>
            <a:endParaRPr lang="en-US" dirty="0"/>
          </a:p>
          <a:p>
            <a:pPr marL="0" indent="0" algn="l">
              <a:buNone/>
            </a:pPr>
            <a:r>
              <a:rPr lang="en-US" dirty="0"/>
              <a:t>dissection flap; </a:t>
            </a:r>
            <a:endParaRPr lang="en-US" dirty="0" smtClean="0"/>
          </a:p>
          <a:p>
            <a:pPr marL="0" indent="0" algn="l">
              <a:buNone/>
            </a:pPr>
            <a:endParaRPr lang="en-US" dirty="0" smtClean="0"/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(4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Development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of complications</a:t>
            </a:r>
            <a:r>
              <a:rPr lang="en-US" dirty="0"/>
              <a:t> such as </a:t>
            </a:r>
            <a:r>
              <a:rPr lang="en-US" dirty="0" err="1"/>
              <a:t>tamponade</a:t>
            </a:r>
            <a:r>
              <a:rPr lang="en-US" dirty="0"/>
              <a:t>,</a:t>
            </a:r>
          </a:p>
          <a:p>
            <a:pPr marL="0" indent="0" algn="l">
              <a:buNone/>
            </a:pPr>
            <a:r>
              <a:rPr lang="en-US" dirty="0"/>
              <a:t>aortic regurgitation, and </a:t>
            </a:r>
            <a:r>
              <a:rPr lang="en-US" dirty="0" err="1"/>
              <a:t>malperfusion</a:t>
            </a:r>
            <a:r>
              <a:rPr lang="en-US" dirty="0"/>
              <a:t> in the territories of aortic</a:t>
            </a:r>
          </a:p>
          <a:p>
            <a:pPr marL="0" indent="0" algn="l">
              <a:buNone/>
            </a:pPr>
            <a:r>
              <a:rPr lang="en-US" dirty="0"/>
              <a:t>branch vessels</a:t>
            </a:r>
            <a:r>
              <a:rPr lang="en-US" dirty="0" smtClean="0"/>
              <a:t>;</a:t>
            </a:r>
          </a:p>
          <a:p>
            <a:pPr marL="0" indent="0" algn="l">
              <a:buNone/>
            </a:pPr>
            <a:endParaRPr lang="en-US" dirty="0" smtClean="0"/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(5)</a:t>
            </a:r>
            <a:r>
              <a:rPr lang="en-US" dirty="0"/>
              <a:t>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Long-term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changes</a:t>
            </a:r>
            <a:r>
              <a:rPr lang="en-US" dirty="0"/>
              <a:t> in the aortic anatomy</a:t>
            </a:r>
          </a:p>
          <a:p>
            <a:pPr marL="0" indent="0" algn="l">
              <a:buNone/>
            </a:pPr>
            <a:r>
              <a:rPr lang="en-US" dirty="0"/>
              <a:t>(such as false-lumen thrombosis and aneurysm formation).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6493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DIC13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50" y="1935163"/>
            <a:ext cx="5853113" cy="4389437"/>
          </a:xfrm>
        </p:spPr>
      </p:pic>
    </p:spTree>
    <p:extLst>
      <p:ext uri="{BB962C8B-B14F-4D97-AF65-F5344CB8AC3E}">
        <p14:creationId xmlns:p14="http://schemas.microsoft.com/office/powerpoint/2010/main" val="284450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3.j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50" y="1935163"/>
            <a:ext cx="5853113" cy="4389437"/>
          </a:xfrm>
        </p:spPr>
      </p:pic>
      <p:sp>
        <p:nvSpPr>
          <p:cNvPr id="3" name="TextBox 2"/>
          <p:cNvSpPr txBox="1"/>
          <p:nvPr/>
        </p:nvSpPr>
        <p:spPr>
          <a:xfrm>
            <a:off x="1644650" y="1935163"/>
            <a:ext cx="5853113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1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5"/>
            <a:ext cx="885698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2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561975"/>
            <a:ext cx="7153275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47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MOVIE-000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50" y="1935163"/>
            <a:ext cx="5853113" cy="4389437"/>
          </a:xfrm>
        </p:spPr>
      </p:pic>
    </p:spTree>
    <p:extLst>
      <p:ext uri="{BB962C8B-B14F-4D97-AF65-F5344CB8AC3E}">
        <p14:creationId xmlns:p14="http://schemas.microsoft.com/office/powerpoint/2010/main" val="87750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MOVIE-0006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50" y="1935163"/>
            <a:ext cx="5853113" cy="4389437"/>
          </a:xfrm>
        </p:spPr>
      </p:pic>
    </p:spTree>
    <p:extLst>
      <p:ext uri="{BB962C8B-B14F-4D97-AF65-F5344CB8AC3E}">
        <p14:creationId xmlns:p14="http://schemas.microsoft.com/office/powerpoint/2010/main" val="383987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809750"/>
            <a:ext cx="67437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6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763" y="1935163"/>
            <a:ext cx="5846473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2109788"/>
            <a:ext cx="648652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0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2105025"/>
            <a:ext cx="68199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2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47" y="764704"/>
            <a:ext cx="5286375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119188"/>
            <a:ext cx="49911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2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38100"/>
            <a:ext cx="73533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3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MOVIE-001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50" y="1935163"/>
            <a:ext cx="5853113" cy="4389437"/>
          </a:xfrm>
        </p:spPr>
      </p:pic>
    </p:spTree>
    <p:extLst>
      <p:ext uri="{BB962C8B-B14F-4D97-AF65-F5344CB8AC3E}">
        <p14:creationId xmlns:p14="http://schemas.microsoft.com/office/powerpoint/2010/main" val="61251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MOVIE-002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50" y="1935163"/>
            <a:ext cx="5853113" cy="4389437"/>
          </a:xfrm>
        </p:spPr>
      </p:pic>
    </p:spTree>
    <p:extLst>
      <p:ext uri="{BB962C8B-B14F-4D97-AF65-F5344CB8AC3E}">
        <p14:creationId xmlns:p14="http://schemas.microsoft.com/office/powerpoint/2010/main" val="255089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576263"/>
            <a:ext cx="741997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38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995363"/>
            <a:ext cx="721995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7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9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824038"/>
            <a:ext cx="60007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8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/>
          <a:lstStyle/>
          <a:p>
            <a:pPr algn="ctr"/>
            <a:r>
              <a:rPr lang="en-US" sz="4800" dirty="0" smtClean="0"/>
              <a:t>Basic fe</a:t>
            </a:r>
            <a:r>
              <a:rPr lang="en-US" dirty="0" smtClean="0"/>
              <a:t>ature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219256" cy="4191744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buNone/>
            </a:pPr>
            <a:r>
              <a:rPr lang="fa-IR" dirty="0" smtClean="0"/>
              <a:t> </a:t>
            </a:r>
            <a:r>
              <a:rPr lang="en-US" sz="12800" dirty="0" err="1" smtClean="0">
                <a:solidFill>
                  <a:srgbClr val="FF0000"/>
                </a:solidFill>
              </a:rPr>
              <a:t>Intimomedial</a:t>
            </a:r>
            <a:r>
              <a:rPr lang="en-US" sz="12800" dirty="0" smtClean="0"/>
              <a:t> flap                 TL, FL</a:t>
            </a:r>
          </a:p>
          <a:p>
            <a:pPr marL="0" indent="0" algn="l">
              <a:buNone/>
            </a:pPr>
            <a:endParaRPr lang="en-US" sz="12800" dirty="0" smtClean="0"/>
          </a:p>
          <a:p>
            <a:pPr marL="0" indent="0" algn="l">
              <a:buNone/>
            </a:pPr>
            <a:r>
              <a:rPr lang="en-US" sz="12800" dirty="0" smtClean="0"/>
              <a:t>-</a:t>
            </a:r>
            <a:r>
              <a:rPr lang="en-US" sz="12800" dirty="0" smtClean="0">
                <a:solidFill>
                  <a:srgbClr val="FF0000"/>
                </a:solidFill>
              </a:rPr>
              <a:t>Medial degeneration</a:t>
            </a:r>
            <a:r>
              <a:rPr lang="en-US" sz="12800" dirty="0" smtClean="0"/>
              <a:t>    No  Cystic media necrosis</a:t>
            </a:r>
          </a:p>
          <a:p>
            <a:pPr marL="0" indent="0" algn="l">
              <a:buNone/>
            </a:pPr>
            <a:endParaRPr lang="en-US" sz="12800" dirty="0" smtClean="0"/>
          </a:p>
          <a:p>
            <a:pPr marL="0" indent="0" algn="l">
              <a:buNone/>
            </a:pPr>
            <a:r>
              <a:rPr lang="en-US" sz="12800" dirty="0" smtClean="0"/>
              <a:t>-</a:t>
            </a:r>
            <a:r>
              <a:rPr lang="en-US" sz="12800" dirty="0" err="1" smtClean="0"/>
              <a:t>Typic</a:t>
            </a:r>
            <a:r>
              <a:rPr lang="en-US" sz="12800" dirty="0" smtClean="0"/>
              <a:t> site   </a:t>
            </a:r>
            <a:r>
              <a:rPr lang="en-US" sz="12800" dirty="0" smtClean="0">
                <a:solidFill>
                  <a:srgbClr val="FF0000"/>
                </a:solidFill>
              </a:rPr>
              <a:t>highest  shear stress  </a:t>
            </a:r>
          </a:p>
          <a:p>
            <a:pPr marL="0" indent="0" algn="l">
              <a:buNone/>
            </a:pPr>
            <a:r>
              <a:rPr lang="en-US" sz="12800" dirty="0"/>
              <a:t> </a:t>
            </a:r>
            <a:r>
              <a:rPr lang="en-US" sz="12800" dirty="0" smtClean="0"/>
              <a:t>                                     Distal to RCA origin</a:t>
            </a:r>
          </a:p>
          <a:p>
            <a:pPr marL="0" indent="0" algn="l">
              <a:buNone/>
            </a:pPr>
            <a:r>
              <a:rPr lang="en-US" sz="12800" dirty="0"/>
              <a:t> </a:t>
            </a:r>
            <a:r>
              <a:rPr lang="en-US" sz="12800" dirty="0" smtClean="0"/>
              <a:t>                                     Distal to </a:t>
            </a:r>
            <a:r>
              <a:rPr lang="en-US" sz="12800" dirty="0" err="1" smtClean="0"/>
              <a:t>subclavian</a:t>
            </a:r>
            <a:r>
              <a:rPr lang="en-US" sz="12800" dirty="0" smtClean="0"/>
              <a:t> A</a:t>
            </a:r>
          </a:p>
          <a:p>
            <a:pPr marL="0" indent="0" algn="l">
              <a:buNone/>
            </a:pPr>
            <a:endParaRPr lang="en-US" sz="12800" dirty="0" smtClean="0"/>
          </a:p>
          <a:p>
            <a:pPr marL="0" indent="0" algn="l">
              <a:buNone/>
            </a:pPr>
            <a:r>
              <a:rPr lang="en-US" sz="12800" dirty="0" smtClean="0"/>
              <a:t>-</a:t>
            </a:r>
            <a:r>
              <a:rPr lang="en-US" sz="12800" dirty="0" smtClean="0">
                <a:solidFill>
                  <a:srgbClr val="FF0000"/>
                </a:solidFill>
              </a:rPr>
              <a:t>IMH </a:t>
            </a:r>
            <a:r>
              <a:rPr lang="en-US" sz="12800" dirty="0" smtClean="0"/>
              <a:t>  rupture of vasa vas       intimal  tear   .</a:t>
            </a:r>
          </a:p>
          <a:p>
            <a:pPr marL="0" indent="0" algn="l">
              <a:buNone/>
            </a:pPr>
            <a:r>
              <a:rPr lang="en-US" sz="12800" dirty="0" smtClean="0">
                <a:solidFill>
                  <a:srgbClr val="FF0000"/>
                </a:solidFill>
              </a:rPr>
              <a:t>-PAU</a:t>
            </a:r>
          </a:p>
          <a:p>
            <a:pPr marL="0" indent="0" algn="l">
              <a:buNone/>
            </a:pPr>
            <a:endParaRPr lang="en-US" sz="12800" dirty="0" smtClean="0"/>
          </a:p>
          <a:p>
            <a:pPr marL="0" indent="0" algn="l">
              <a:buNone/>
            </a:pPr>
            <a:endParaRPr lang="en-US" sz="12800" dirty="0"/>
          </a:p>
          <a:p>
            <a:pPr marL="0" indent="0" algn="l">
              <a:buNone/>
            </a:pPr>
            <a:r>
              <a:rPr lang="en-US" dirty="0" smtClean="0"/>
              <a:t>-PAU   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7408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1681163"/>
            <a:ext cx="574357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18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00238"/>
            <a:ext cx="5610225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44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25"/>
            <a:ext cx="9168293" cy="705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3">
                    <a:lumMod val="75000"/>
                  </a:schemeClr>
                </a:solidFill>
              </a:rPr>
              <a:t>complication</a:t>
            </a:r>
            <a:endParaRPr lang="fa-IR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l">
              <a:buClr>
                <a:srgbClr val="0BD0D9"/>
              </a:buClr>
              <a:buNone/>
            </a:pPr>
            <a:r>
              <a:rPr lang="en-US" sz="2800" dirty="0" smtClean="0">
                <a:solidFill>
                  <a:prstClr val="black"/>
                </a:solidFill>
                <a:latin typeface="AdvP6975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dvP6975"/>
              </a:rPr>
              <a:t>Malperfusion</a:t>
            </a:r>
            <a:r>
              <a:rPr lang="en-US" sz="2400" dirty="0">
                <a:solidFill>
                  <a:srgbClr val="FF0000"/>
                </a:solidFill>
                <a:latin typeface="AdvP6975"/>
              </a:rPr>
              <a:t>  syndromes  </a:t>
            </a:r>
            <a:r>
              <a:rPr lang="en-US" sz="2400" dirty="0">
                <a:solidFill>
                  <a:prstClr val="black"/>
                </a:solidFill>
                <a:latin typeface="AdvP6975"/>
              </a:rPr>
              <a:t>in  territories of aortic side branches </a:t>
            </a:r>
          </a:p>
          <a:p>
            <a:pPr marL="0" lvl="0" indent="0" algn="l">
              <a:buClr>
                <a:srgbClr val="0BD0D9"/>
              </a:buClr>
              <a:buNone/>
            </a:pPr>
            <a:r>
              <a:rPr lang="en-US" sz="2400" dirty="0">
                <a:solidFill>
                  <a:prstClr val="black"/>
                </a:solidFill>
                <a:latin typeface="AdvP6975"/>
              </a:rPr>
              <a:t> </a:t>
            </a:r>
          </a:p>
          <a:p>
            <a:pPr marL="0" lvl="0" indent="0" algn="l">
              <a:buClr>
                <a:srgbClr val="0BD0D9"/>
              </a:buClr>
              <a:buNone/>
            </a:pPr>
            <a:r>
              <a:rPr lang="en-US" sz="2400" dirty="0">
                <a:solidFill>
                  <a:prstClr val="black"/>
                </a:solidFill>
                <a:latin typeface="AdvP6975"/>
              </a:rPr>
              <a:t>coronary and cerebral  or </a:t>
            </a:r>
            <a:r>
              <a:rPr lang="en-US" sz="2400" dirty="0" err="1">
                <a:solidFill>
                  <a:prstClr val="black"/>
                </a:solidFill>
                <a:latin typeface="AdvP6975"/>
              </a:rPr>
              <a:t>spinal,limb</a:t>
            </a:r>
            <a:r>
              <a:rPr lang="en-US" sz="2400" dirty="0">
                <a:solidFill>
                  <a:prstClr val="black"/>
                </a:solidFill>
                <a:latin typeface="AdvP6975"/>
              </a:rPr>
              <a:t>, and/or abdominal ischemia  </a:t>
            </a:r>
          </a:p>
          <a:p>
            <a:pPr marL="0" lvl="0" indent="0" algn="l">
              <a:buClr>
                <a:srgbClr val="0BD0D9"/>
              </a:buClr>
              <a:buNone/>
            </a:pPr>
            <a:r>
              <a:rPr lang="en-US" sz="2400" dirty="0" smtClean="0">
                <a:solidFill>
                  <a:srgbClr val="FF0000"/>
                </a:solidFill>
                <a:latin typeface="AdvP6975"/>
              </a:rPr>
              <a:t>-Aortic </a:t>
            </a:r>
            <a:r>
              <a:rPr lang="en-US" sz="2400" dirty="0">
                <a:solidFill>
                  <a:srgbClr val="FF0000"/>
                </a:solidFill>
                <a:latin typeface="AdvP6975"/>
              </a:rPr>
              <a:t>insufficiency      </a:t>
            </a:r>
            <a:r>
              <a:rPr lang="en-US" sz="2400" dirty="0">
                <a:solidFill>
                  <a:prstClr val="black"/>
                </a:solidFill>
                <a:latin typeface="AdvP6975"/>
              </a:rPr>
              <a:t>possible complication of a type A dissection  mechanism  multifactorial</a:t>
            </a:r>
          </a:p>
          <a:p>
            <a:pPr marL="0" lvl="0" indent="0" algn="l">
              <a:buClr>
                <a:srgbClr val="0BD0D9"/>
              </a:buClr>
              <a:buNone/>
            </a:pPr>
            <a:endParaRPr lang="en-US" sz="2400" dirty="0">
              <a:solidFill>
                <a:prstClr val="black"/>
              </a:solidFill>
              <a:latin typeface="AdvP6975"/>
            </a:endParaRPr>
          </a:p>
          <a:p>
            <a:pPr marL="0" lvl="0" indent="0" algn="l">
              <a:buClr>
                <a:srgbClr val="0BD0D9"/>
              </a:buClr>
              <a:buNone/>
            </a:pPr>
            <a:r>
              <a:rPr lang="en-US" sz="2400" dirty="0">
                <a:solidFill>
                  <a:prstClr val="black"/>
                </a:solidFill>
                <a:latin typeface="AdvP6975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dvP6975"/>
              </a:rPr>
              <a:t>-Aortic </a:t>
            </a:r>
            <a:r>
              <a:rPr lang="en-US" sz="2400" dirty="0">
                <a:solidFill>
                  <a:prstClr val="black"/>
                </a:solidFill>
                <a:latin typeface="AdvP6975"/>
              </a:rPr>
              <a:t>dissection   </a:t>
            </a:r>
            <a:r>
              <a:rPr lang="en-US" sz="2400" dirty="0">
                <a:solidFill>
                  <a:srgbClr val="FF0000"/>
                </a:solidFill>
                <a:latin typeface="AdvP6975"/>
              </a:rPr>
              <a:t>may   rupture into the pericardial</a:t>
            </a:r>
            <a:r>
              <a:rPr lang="en-US" sz="2400" dirty="0" smtClean="0">
                <a:solidFill>
                  <a:srgbClr val="FF0000"/>
                </a:solidFill>
                <a:latin typeface="AdvP6975"/>
              </a:rPr>
              <a:t>,</a:t>
            </a:r>
            <a:endParaRPr lang="en-US" sz="2400" dirty="0">
              <a:solidFill>
                <a:srgbClr val="FF0000"/>
              </a:solidFill>
              <a:latin typeface="AdvP6975"/>
            </a:endParaRPr>
          </a:p>
          <a:p>
            <a:pPr marL="0" lvl="0" indent="0" algn="l">
              <a:buClr>
                <a:srgbClr val="0BD0D9"/>
              </a:buClr>
              <a:buNone/>
            </a:pPr>
            <a:r>
              <a:rPr lang="en-US" sz="2400" dirty="0">
                <a:solidFill>
                  <a:srgbClr val="FF0000"/>
                </a:solidFill>
                <a:latin typeface="AdvP6975"/>
              </a:rPr>
              <a:t>pleural, and/or peritoneal space</a:t>
            </a:r>
          </a:p>
          <a:p>
            <a:pPr marL="0" lvl="0" indent="0" algn="l">
              <a:buClr>
                <a:srgbClr val="0BD0D9"/>
              </a:buClr>
              <a:buNone/>
            </a:pPr>
            <a:r>
              <a:rPr lang="en-US" sz="2400" dirty="0">
                <a:solidFill>
                  <a:prstClr val="black"/>
                </a:solidFill>
                <a:latin typeface="AdvP6975"/>
              </a:rPr>
              <a:t>  </a:t>
            </a:r>
          </a:p>
          <a:p>
            <a:pPr marL="0" lvl="0" indent="0" algn="l">
              <a:buClr>
                <a:srgbClr val="0BD0D9"/>
              </a:buClr>
              <a:buNone/>
            </a:pPr>
            <a:r>
              <a:rPr lang="en-US" sz="2400" dirty="0">
                <a:solidFill>
                  <a:prstClr val="black"/>
                </a:solidFill>
                <a:latin typeface="AdvP6975"/>
              </a:rPr>
              <a:t>Pericardial </a:t>
            </a:r>
            <a:r>
              <a:rPr lang="en-US" sz="2400" dirty="0" err="1">
                <a:solidFill>
                  <a:prstClr val="black"/>
                </a:solidFill>
                <a:latin typeface="AdvP6975"/>
              </a:rPr>
              <a:t>tamponade</a:t>
            </a:r>
            <a:r>
              <a:rPr lang="en-US" sz="2400" dirty="0">
                <a:solidFill>
                  <a:prstClr val="black"/>
                </a:solidFill>
                <a:latin typeface="AdvP6975"/>
              </a:rPr>
              <a:t>     most common cause of death in </a:t>
            </a:r>
            <a:r>
              <a:rPr lang="en-US" sz="2400" dirty="0" err="1">
                <a:solidFill>
                  <a:prstClr val="black"/>
                </a:solidFill>
                <a:latin typeface="AdvP6975"/>
              </a:rPr>
              <a:t>typeA</a:t>
            </a:r>
            <a:endParaRPr lang="en-US" sz="2400" dirty="0">
              <a:solidFill>
                <a:prstClr val="black"/>
              </a:solidFill>
              <a:latin typeface="AdvP6975"/>
            </a:endParaRPr>
          </a:p>
          <a:p>
            <a:pPr marL="0" lvl="0" indent="0" algn="l">
              <a:buClr>
                <a:srgbClr val="0BD0D9"/>
              </a:buClr>
              <a:buNone/>
            </a:pPr>
            <a:endParaRPr lang="en-US" sz="2400" dirty="0">
              <a:solidFill>
                <a:prstClr val="black"/>
              </a:solidFill>
              <a:latin typeface="AdvP6975"/>
            </a:endParaRPr>
          </a:p>
          <a:p>
            <a:pPr marL="0" lvl="0" indent="0" algn="l">
              <a:buClr>
                <a:srgbClr val="0BD0D9"/>
              </a:buClr>
              <a:buNone/>
            </a:pPr>
            <a:r>
              <a:rPr lang="en-US" sz="2400" dirty="0">
                <a:solidFill>
                  <a:prstClr val="black"/>
                </a:solidFill>
                <a:latin typeface="AdvP6975"/>
              </a:rPr>
              <a:t> Urgent surgical repair rather than </a:t>
            </a:r>
            <a:r>
              <a:rPr lang="en-US" sz="2400" dirty="0" err="1">
                <a:solidFill>
                  <a:prstClr val="black"/>
                </a:solidFill>
                <a:latin typeface="AdvP6975"/>
              </a:rPr>
              <a:t>pericardiocentesis</a:t>
            </a:r>
            <a:endParaRPr lang="en-US" sz="2400" dirty="0">
              <a:solidFill>
                <a:prstClr val="black"/>
              </a:solidFill>
              <a:latin typeface="AdvP6975"/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816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latin typeface="AdvOT9d0303c0.B"/>
              </a:rPr>
              <a:t>Long-Term Changes</a:t>
            </a:r>
            <a:br>
              <a:rPr lang="en-US" sz="5400" dirty="0">
                <a:latin typeface="AdvOT9d0303c0.B"/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l">
              <a:buNone/>
            </a:pPr>
            <a:r>
              <a:rPr lang="en-US" sz="2800" dirty="0" smtClean="0">
                <a:latin typeface="AdvP6975"/>
              </a:rPr>
              <a:t>If </a:t>
            </a:r>
            <a:r>
              <a:rPr lang="en-US" sz="2800" dirty="0">
                <a:latin typeface="AdvP6975"/>
              </a:rPr>
              <a:t>the patient </a:t>
            </a:r>
            <a:r>
              <a:rPr lang="en-US" sz="2800" dirty="0" smtClean="0">
                <a:latin typeface="AdvP6975"/>
              </a:rPr>
              <a:t>survives, </a:t>
            </a:r>
            <a:r>
              <a:rPr lang="en-US" sz="2800" dirty="0">
                <a:latin typeface="AdvP6975"/>
              </a:rPr>
              <a:t>no surgical </a:t>
            </a:r>
            <a:r>
              <a:rPr lang="en-US" sz="2800" dirty="0" smtClean="0">
                <a:latin typeface="AdvP6975"/>
              </a:rPr>
              <a:t>intervention  within </a:t>
            </a:r>
            <a:r>
              <a:rPr lang="en-US" sz="2800" dirty="0">
                <a:solidFill>
                  <a:srgbClr val="FF0000"/>
                </a:solidFill>
                <a:latin typeface="AdvP6975"/>
              </a:rPr>
              <a:t>2 weeks</a:t>
            </a:r>
            <a:r>
              <a:rPr lang="en-US" sz="2800" dirty="0">
                <a:latin typeface="AdvP6975"/>
              </a:rPr>
              <a:t> of dissection onset, aortic dissection enters  </a:t>
            </a:r>
            <a:r>
              <a:rPr lang="en-US" sz="2800" dirty="0" smtClean="0">
                <a:latin typeface="AdvP6975"/>
              </a:rPr>
              <a:t>chronic </a:t>
            </a:r>
            <a:r>
              <a:rPr lang="en-US" sz="2800" dirty="0">
                <a:latin typeface="AdvP6975"/>
              </a:rPr>
              <a:t>phase </a:t>
            </a:r>
            <a:r>
              <a:rPr lang="en-US" sz="2800" dirty="0" smtClean="0">
                <a:latin typeface="AdvP6975"/>
              </a:rPr>
              <a:t>:    </a:t>
            </a:r>
          </a:p>
          <a:p>
            <a:pPr marL="0" indent="0" algn="l">
              <a:buNone/>
            </a:pPr>
            <a:r>
              <a:rPr lang="en-US" sz="2800" dirty="0">
                <a:latin typeface="AdvP6975"/>
              </a:rPr>
              <a:t> </a:t>
            </a:r>
            <a:r>
              <a:rPr lang="en-US" sz="2800" dirty="0" smtClean="0">
                <a:latin typeface="AdvP6975"/>
              </a:rPr>
              <a:t>                                                               </a:t>
            </a:r>
            <a:r>
              <a:rPr lang="en-US" sz="2800" dirty="0" smtClean="0">
                <a:solidFill>
                  <a:srgbClr val="00B050"/>
                </a:solidFill>
                <a:latin typeface="AdvP6975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AdvP6975"/>
              </a:rPr>
              <a:t>false </a:t>
            </a:r>
            <a:r>
              <a:rPr lang="en-US" sz="2800" dirty="0" smtClean="0">
                <a:solidFill>
                  <a:srgbClr val="00B050"/>
                </a:solidFill>
                <a:latin typeface="AdvP6975"/>
              </a:rPr>
              <a:t>lumen  thrombosis</a:t>
            </a:r>
            <a:endParaRPr lang="en-US" sz="2800" dirty="0">
              <a:solidFill>
                <a:srgbClr val="00B050"/>
              </a:solidFill>
              <a:latin typeface="AdvP6975"/>
            </a:endParaRPr>
          </a:p>
          <a:p>
            <a:pPr marL="0" indent="0" algn="l">
              <a:buNone/>
            </a:pPr>
            <a:r>
              <a:rPr lang="en-US" sz="2800" dirty="0" smtClean="0">
                <a:solidFill>
                  <a:srgbClr val="00B050"/>
                </a:solidFill>
                <a:latin typeface="AdvP6975"/>
              </a:rPr>
              <a:t>                                                                 remains </a:t>
            </a:r>
            <a:r>
              <a:rPr lang="en-US" sz="2800" dirty="0">
                <a:solidFill>
                  <a:srgbClr val="00B050"/>
                </a:solidFill>
                <a:latin typeface="AdvP6975"/>
              </a:rPr>
              <a:t>permanently patent</a:t>
            </a:r>
            <a:r>
              <a:rPr lang="en-US" sz="2800" dirty="0" smtClean="0">
                <a:latin typeface="AdvP6975"/>
              </a:rPr>
              <a:t>.</a:t>
            </a:r>
          </a:p>
          <a:p>
            <a:pPr marL="0" indent="0" algn="l">
              <a:buNone/>
            </a:pPr>
            <a:r>
              <a:rPr lang="en-US" sz="2800" dirty="0" smtClean="0">
                <a:latin typeface="AdvP6975"/>
              </a:rPr>
              <a:t> </a:t>
            </a:r>
            <a:r>
              <a:rPr lang="en-US" sz="2800" dirty="0">
                <a:latin typeface="AdvP6975"/>
              </a:rPr>
              <a:t>Thrombosis obliterates the </a:t>
            </a:r>
            <a:r>
              <a:rPr lang="en-US" sz="2800" dirty="0" smtClean="0">
                <a:latin typeface="AdvP6975"/>
              </a:rPr>
              <a:t>true lumen </a:t>
            </a:r>
            <a:r>
              <a:rPr lang="en-US" sz="2800" dirty="0">
                <a:latin typeface="AdvP6975"/>
              </a:rPr>
              <a:t>and allows for </a:t>
            </a:r>
            <a:r>
              <a:rPr lang="en-US" sz="2800" dirty="0">
                <a:solidFill>
                  <a:srgbClr val="00B0F0"/>
                </a:solidFill>
                <a:latin typeface="AdvP6975"/>
              </a:rPr>
              <a:t>reestablishment of physiologic flow </a:t>
            </a:r>
            <a:r>
              <a:rPr lang="en-US" sz="2800" dirty="0" smtClean="0">
                <a:latin typeface="AdvP6975"/>
              </a:rPr>
              <a:t>confined to </a:t>
            </a:r>
            <a:r>
              <a:rPr lang="en-US" sz="2800" dirty="0">
                <a:latin typeface="AdvP6975"/>
              </a:rPr>
              <a:t>the true </a:t>
            </a:r>
            <a:r>
              <a:rPr lang="en-US" sz="2800" dirty="0" smtClean="0">
                <a:latin typeface="AdvP6975"/>
              </a:rPr>
              <a:t>lumen</a:t>
            </a:r>
          </a:p>
          <a:p>
            <a:pPr marL="0" indent="0" algn="l">
              <a:buNone/>
            </a:pPr>
            <a:endParaRPr lang="en-US" sz="2800" dirty="0" smtClean="0">
              <a:latin typeface="AdvP6975"/>
            </a:endParaRPr>
          </a:p>
          <a:p>
            <a:pPr marL="0" indent="0" algn="l">
              <a:buNone/>
            </a:pPr>
            <a:r>
              <a:rPr lang="en-US" sz="2800" dirty="0" smtClean="0">
                <a:latin typeface="AdvP6975"/>
              </a:rPr>
              <a:t> </a:t>
            </a:r>
            <a:r>
              <a:rPr lang="en-US" sz="2800" dirty="0">
                <a:latin typeface="AdvP6975"/>
              </a:rPr>
              <a:t>False-lumen thrombosis is preceded by blood stasis</a:t>
            </a:r>
            <a:r>
              <a:rPr lang="en-US" sz="2800" dirty="0" smtClean="0">
                <a:latin typeface="AdvP6975"/>
              </a:rPr>
              <a:t>,(“</a:t>
            </a:r>
            <a:r>
              <a:rPr lang="en-US" sz="2800" dirty="0">
                <a:solidFill>
                  <a:srgbClr val="00B0F0"/>
                </a:solidFill>
                <a:latin typeface="AdvP6975"/>
              </a:rPr>
              <a:t>smoke”)</a:t>
            </a:r>
            <a:r>
              <a:rPr lang="en-US" sz="2800" dirty="0">
                <a:latin typeface="AdvP6975"/>
              </a:rPr>
              <a:t> </a:t>
            </a:r>
            <a:r>
              <a:rPr lang="en-US" sz="2800" dirty="0" smtClean="0">
                <a:latin typeface="AdvP6975"/>
              </a:rPr>
              <a:t>. </a:t>
            </a:r>
          </a:p>
          <a:p>
            <a:pPr marL="0" indent="0" algn="l">
              <a:buNone/>
            </a:pPr>
            <a:endParaRPr lang="en-US" sz="2800" dirty="0">
              <a:latin typeface="AdvP6975"/>
            </a:endParaRPr>
          </a:p>
          <a:p>
            <a:pPr marL="0" indent="0" algn="l">
              <a:buNone/>
            </a:pPr>
            <a:r>
              <a:rPr lang="en-US" sz="2800" dirty="0" smtClean="0">
                <a:latin typeface="AdvP6975"/>
              </a:rPr>
              <a:t>Permanent  patency </a:t>
            </a:r>
            <a:r>
              <a:rPr lang="en-US" sz="2800" dirty="0">
                <a:latin typeface="AdvP6975"/>
              </a:rPr>
              <a:t>of the false lumen is enhanced by the presence </a:t>
            </a:r>
            <a:r>
              <a:rPr lang="en-US" sz="2800" dirty="0" smtClean="0">
                <a:latin typeface="AdvP6975"/>
              </a:rPr>
              <a:t>of</a:t>
            </a:r>
          </a:p>
          <a:p>
            <a:pPr marL="0" indent="0" algn="l">
              <a:buNone/>
            </a:pPr>
            <a:r>
              <a:rPr lang="en-US" sz="2800" dirty="0" smtClean="0">
                <a:latin typeface="AdvP6975"/>
              </a:rPr>
              <a:t>                                                               </a:t>
            </a:r>
            <a:r>
              <a:rPr lang="en-US" sz="2800" dirty="0" smtClean="0">
                <a:solidFill>
                  <a:srgbClr val="00B0F0"/>
                </a:solidFill>
                <a:latin typeface="AdvP6975"/>
              </a:rPr>
              <a:t>  reentry   fenestrations</a:t>
            </a:r>
            <a:r>
              <a:rPr lang="en-US" sz="2800" dirty="0">
                <a:solidFill>
                  <a:srgbClr val="00B0F0"/>
                </a:solidFill>
                <a:latin typeface="AdvP6975"/>
              </a:rPr>
              <a:t>.</a:t>
            </a:r>
            <a:r>
              <a:rPr lang="en-US" sz="2800" dirty="0">
                <a:latin typeface="AdvP6975"/>
              </a:rPr>
              <a:t> </a:t>
            </a:r>
            <a:endParaRPr lang="en-US" sz="2800" dirty="0" smtClean="0">
              <a:latin typeface="AdvP6975"/>
            </a:endParaRPr>
          </a:p>
          <a:p>
            <a:pPr marL="0" indent="0" algn="l">
              <a:buNone/>
            </a:pPr>
            <a:r>
              <a:rPr lang="en-US" sz="2800" dirty="0">
                <a:latin typeface="AdvP6975"/>
              </a:rPr>
              <a:t>C</a:t>
            </a:r>
            <a:r>
              <a:rPr lang="en-US" sz="2800" dirty="0" smtClean="0">
                <a:latin typeface="AdvP6975"/>
              </a:rPr>
              <a:t>leaved </a:t>
            </a:r>
            <a:r>
              <a:rPr lang="en-US" sz="2800" dirty="0">
                <a:latin typeface="AdvP6975"/>
              </a:rPr>
              <a:t>media </a:t>
            </a:r>
            <a:r>
              <a:rPr lang="en-US" sz="2800" dirty="0" smtClean="0">
                <a:latin typeface="AdvP6975"/>
              </a:rPr>
              <a:t>of   </a:t>
            </a:r>
            <a:r>
              <a:rPr lang="en-US" sz="2800" dirty="0">
                <a:latin typeface="AdvP6975"/>
              </a:rPr>
              <a:t>patent </a:t>
            </a:r>
            <a:r>
              <a:rPr lang="en-US" sz="2800" dirty="0" smtClean="0">
                <a:latin typeface="AdvP6975"/>
              </a:rPr>
              <a:t>false lumen    </a:t>
            </a:r>
            <a:r>
              <a:rPr lang="en-US" sz="2800" dirty="0" smtClean="0">
                <a:solidFill>
                  <a:srgbClr val="00B0F0"/>
                </a:solidFill>
                <a:latin typeface="AdvP6975"/>
              </a:rPr>
              <a:t>  double-barrel aorta</a:t>
            </a:r>
          </a:p>
          <a:p>
            <a:pPr marL="0" indent="0" algn="l">
              <a:buNone/>
            </a:pPr>
            <a:endParaRPr lang="en-US" sz="2800" dirty="0" smtClean="0">
              <a:solidFill>
                <a:srgbClr val="00B0F0"/>
              </a:solidFill>
              <a:latin typeface="AdvP6975"/>
            </a:endParaRPr>
          </a:p>
          <a:p>
            <a:pPr marL="0" indent="0" algn="l">
              <a:buNone/>
            </a:pPr>
            <a:r>
              <a:rPr lang="en-US" sz="2800" dirty="0" smtClean="0">
                <a:solidFill>
                  <a:srgbClr val="00B0F0"/>
                </a:solidFill>
                <a:latin typeface="AdvP6975"/>
              </a:rPr>
              <a:t>, </a:t>
            </a:r>
          </a:p>
          <a:p>
            <a:pPr marL="0" indent="0" algn="l">
              <a:buNone/>
            </a:pPr>
            <a:r>
              <a:rPr lang="en-US" sz="2800" dirty="0" smtClean="0">
                <a:latin typeface="AdvP6975"/>
              </a:rPr>
              <a:t>progressive </a:t>
            </a:r>
            <a:r>
              <a:rPr lang="en-US" sz="2800" dirty="0">
                <a:latin typeface="AdvP6975"/>
              </a:rPr>
              <a:t>weakening of the false </a:t>
            </a:r>
            <a:r>
              <a:rPr lang="en-US" sz="2800" dirty="0" smtClean="0">
                <a:latin typeface="AdvP6975"/>
              </a:rPr>
              <a:t>lumen’s adventitial wall </a:t>
            </a:r>
          </a:p>
          <a:p>
            <a:pPr marL="0" indent="0" algn="l">
              <a:buNone/>
            </a:pPr>
            <a:r>
              <a:rPr lang="en-US" sz="2800" dirty="0">
                <a:latin typeface="AdvP6975"/>
              </a:rPr>
              <a:t> </a:t>
            </a:r>
            <a:r>
              <a:rPr lang="en-US" sz="2800" dirty="0" smtClean="0">
                <a:latin typeface="AdvP6975"/>
              </a:rPr>
              <a:t>                                                          </a:t>
            </a:r>
            <a:r>
              <a:rPr lang="en-US" sz="2800" dirty="0" smtClean="0">
                <a:solidFill>
                  <a:srgbClr val="00B0F0"/>
                </a:solidFill>
                <a:latin typeface="AdvP6975"/>
              </a:rPr>
              <a:t>  secondary </a:t>
            </a:r>
            <a:r>
              <a:rPr lang="en-US" sz="2800" dirty="0">
                <a:solidFill>
                  <a:srgbClr val="00B0F0"/>
                </a:solidFill>
                <a:latin typeface="AdvP6975"/>
              </a:rPr>
              <a:t>aortic </a:t>
            </a:r>
            <a:r>
              <a:rPr lang="en-US" sz="2800" dirty="0" smtClean="0">
                <a:solidFill>
                  <a:srgbClr val="00B0F0"/>
                </a:solidFill>
                <a:latin typeface="AdvP6975"/>
              </a:rPr>
              <a:t>aneurysm</a:t>
            </a:r>
            <a:endParaRPr lang="fa-I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9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92899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4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67875" cy="770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21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7775"/>
            <a:ext cx="1011555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24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942</TotalTime>
  <Words>353</Words>
  <Application>Microsoft Office PowerPoint</Application>
  <PresentationFormat>On-screen Show (4:3)</PresentationFormat>
  <Paragraphs>66</Paragraphs>
  <Slides>42</Slides>
  <Notes>2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Flow</vt:lpstr>
      <vt:lpstr>Role of echocardiography in Acute aortic syndrome(AAS)</vt:lpstr>
      <vt:lpstr>cardinal features of an aortic dissection </vt:lpstr>
      <vt:lpstr>PowerPoint Presentation</vt:lpstr>
      <vt:lpstr>Basic feature</vt:lpstr>
      <vt:lpstr>complication</vt:lpstr>
      <vt:lpstr>Long-Term Changes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NS</dc:creator>
  <cp:lastModifiedBy>asgari.edc</cp:lastModifiedBy>
  <cp:revision>86</cp:revision>
  <dcterms:created xsi:type="dcterms:W3CDTF">2016-02-11T19:44:35Z</dcterms:created>
  <dcterms:modified xsi:type="dcterms:W3CDTF">2021-07-03T04:44:59Z</dcterms:modified>
</cp:coreProperties>
</file>