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20"/>
  </p:notesMasterIdLst>
  <p:sldIdLst>
    <p:sldId id="279" r:id="rId2"/>
    <p:sldId id="257" r:id="rId3"/>
    <p:sldId id="275" r:id="rId4"/>
    <p:sldId id="261" r:id="rId5"/>
    <p:sldId id="276" r:id="rId6"/>
    <p:sldId id="277" r:id="rId7"/>
    <p:sldId id="278" r:id="rId8"/>
    <p:sldId id="258" r:id="rId9"/>
    <p:sldId id="280" r:id="rId10"/>
    <p:sldId id="264" r:id="rId11"/>
    <p:sldId id="281" r:id="rId12"/>
    <p:sldId id="282" r:id="rId13"/>
    <p:sldId id="285" r:id="rId14"/>
    <p:sldId id="268" r:id="rId15"/>
    <p:sldId id="270" r:id="rId16"/>
    <p:sldId id="269" r:id="rId17"/>
    <p:sldId id="283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196F3-E802-47B8-8C24-420D8BA85468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D7659-382C-4BEB-B7DE-B105CD5D7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D7659-382C-4BEB-B7DE-B105CD5D750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B6D0-BD43-438C-832C-B61B4B1CDF7D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1E4-B16A-4382-AD71-DA403729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B6D0-BD43-438C-832C-B61B4B1CDF7D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1E4-B16A-4382-AD71-DA403729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B6D0-BD43-438C-832C-B61B4B1CDF7D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1E4-B16A-4382-AD71-DA403729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B6D0-BD43-438C-832C-B61B4B1CDF7D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1E4-B16A-4382-AD71-DA403729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B6D0-BD43-438C-832C-B61B4B1CDF7D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1E4-B16A-4382-AD71-DA403729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B6D0-BD43-438C-832C-B61B4B1CDF7D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1E4-B16A-4382-AD71-DA403729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B6D0-BD43-438C-832C-B61B4B1CDF7D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1E4-B16A-4382-AD71-DA403729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B6D0-BD43-438C-832C-B61B4B1CDF7D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1E4-B16A-4382-AD71-DA403729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B6D0-BD43-438C-832C-B61B4B1CDF7D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1E4-B16A-4382-AD71-DA403729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B6D0-BD43-438C-832C-B61B4B1CDF7D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1E4-B16A-4382-AD71-DA403729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B6D0-BD43-438C-832C-B61B4B1CDF7D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1E4-B16A-4382-AD71-DA403729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4B6D0-BD43-438C-832C-B61B4B1CDF7D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441E4-B16A-4382-AD71-DA403729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7030A0"/>
                </a:solidFill>
              </a:rPr>
              <a:t>Impact of COVID 19 </a:t>
            </a:r>
            <a:r>
              <a:rPr lang="en-US" b="1" i="1" dirty="0" smtClean="0">
                <a:solidFill>
                  <a:srgbClr val="7030A0"/>
                </a:solidFill>
              </a:rPr>
              <a:t>on </a:t>
            </a:r>
            <a:r>
              <a:rPr lang="en-US" b="1" i="1" dirty="0" smtClean="0">
                <a:solidFill>
                  <a:srgbClr val="7030A0"/>
                </a:solidFill>
              </a:rPr>
              <a:t>Patients with Inflammatory Bowel Disease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 err="1" smtClean="0">
                <a:solidFill>
                  <a:schemeClr val="tx1"/>
                </a:solidFill>
              </a:rPr>
              <a:t>Dr.Catherine</a:t>
            </a:r>
            <a:r>
              <a:rPr lang="en-US" sz="4000" b="1" i="1" dirty="0" smtClean="0">
                <a:solidFill>
                  <a:schemeClr val="tx1"/>
                </a:solidFill>
              </a:rPr>
              <a:t> </a:t>
            </a:r>
            <a:r>
              <a:rPr lang="en-US" sz="4000" b="1" i="1" dirty="0" err="1" smtClean="0">
                <a:solidFill>
                  <a:schemeClr val="tx1"/>
                </a:solidFill>
              </a:rPr>
              <a:t>Behzad</a:t>
            </a:r>
            <a:endParaRPr lang="en-US" sz="4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15400" cy="5668963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impact of continuing immunosuppressive agents after diagnosis of SARS-CoV-2 infection is </a:t>
            </a:r>
            <a:r>
              <a:rPr lang="en-US" dirty="0" smtClean="0"/>
              <a:t>unstudied.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patients who test positive for SARS-CoV-2, The risks and benefits of stopping IBD treatment  should be considered.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Medications confer a risk of ongoing </a:t>
            </a:r>
            <a:r>
              <a:rPr lang="en-US" dirty="0" err="1" smtClean="0"/>
              <a:t>immunosuppression</a:t>
            </a:r>
            <a:r>
              <a:rPr lang="en-US" dirty="0" smtClean="0"/>
              <a:t> and pausing therapy may partially restore immune function.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Therapy cessation also predisposes to disease flare, itself a risk factor for severe COVID-19, and immunosuppressive therapy may actually curtail the cytokine storm implicated in acute respiratory distress syndrome.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COVID-19 is clinically suspected, or when a patient tests positive for SARS-CoV-2 [symptomatic or asymptomatic], continuation </a:t>
            </a:r>
            <a:r>
              <a:rPr lang="en-US" dirty="0" smtClean="0"/>
              <a:t> </a:t>
            </a:r>
            <a:r>
              <a:rPr lang="en-US" dirty="0" smtClean="0"/>
              <a:t>of 5-ASA and </a:t>
            </a:r>
            <a:r>
              <a:rPr lang="en-US" dirty="0" smtClean="0"/>
              <a:t>immunosuppressive</a:t>
            </a:r>
            <a:r>
              <a:rPr lang="en-US" dirty="0" smtClean="0"/>
              <a:t> therapy</a:t>
            </a:r>
            <a:r>
              <a:rPr lang="en-US" dirty="0" smtClean="0"/>
              <a:t>  </a:t>
            </a:r>
            <a:r>
              <a:rPr lang="en-US" dirty="0" smtClean="0"/>
              <a:t>should be considered on a case-by-case basis according  to current knowledge.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3600" dirty="0" smtClean="0"/>
              <a:t>  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ECCO Guidelines March 2021]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239000" cy="28193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SARS-CoV-2 vaccination for patients with inflammatory bowel diseases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76200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                General </a:t>
            </a:r>
            <a:r>
              <a:rPr lang="en-US" b="1" dirty="0"/>
              <a:t>issues of vaccines in </a:t>
            </a:r>
            <a:r>
              <a:rPr lang="en-US" b="1" dirty="0" smtClean="0"/>
              <a:t>IBD</a:t>
            </a:r>
          </a:p>
          <a:p>
            <a:endParaRPr lang="en-US" dirty="0" smtClean="0"/>
          </a:p>
          <a:p>
            <a:r>
              <a:rPr lang="en-US" dirty="0" smtClean="0"/>
              <a:t>Patients with IBD, irrespective of whether they are receiving immune-modifying therapies, </a:t>
            </a:r>
            <a:r>
              <a:rPr lang="en-US" b="1" i="1" dirty="0" smtClean="0">
                <a:solidFill>
                  <a:srgbClr val="00B050"/>
                </a:solidFill>
              </a:rPr>
              <a:t>can safely receive all non-live Vaccinations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 Patients </a:t>
            </a:r>
            <a:r>
              <a:rPr lang="en-US" dirty="0"/>
              <a:t>with IBD who are receiving </a:t>
            </a:r>
            <a:r>
              <a:rPr lang="en-US" dirty="0" smtClean="0"/>
              <a:t>immune-modifying therapies </a:t>
            </a:r>
            <a:r>
              <a:rPr lang="en-US" b="1" i="1" dirty="0">
                <a:solidFill>
                  <a:srgbClr val="FF0000"/>
                </a:solidFill>
              </a:rPr>
              <a:t>should not </a:t>
            </a:r>
            <a:r>
              <a:rPr lang="en-US" b="1" i="1" dirty="0" smtClean="0">
                <a:solidFill>
                  <a:srgbClr val="FF0000"/>
                </a:solidFill>
              </a:rPr>
              <a:t>receive live virus vaccines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Vaccinations are not associated with the onset or exacerbation of IBD. </a:t>
            </a:r>
          </a:p>
          <a:p>
            <a:endParaRPr lang="en-US" sz="2800" dirty="0" smtClean="0"/>
          </a:p>
          <a:p>
            <a:r>
              <a:rPr lang="en-US" sz="2800" dirty="0" smtClean="0"/>
              <a:t>Disease activity of IBD should not impact the timing of SARS-CoV-2 vaccination.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best time to administer SARS-CoV-2 vaccination</a:t>
            </a:r>
          </a:p>
          <a:p>
            <a:pPr>
              <a:buNone/>
            </a:pPr>
            <a:r>
              <a:rPr lang="en-US" sz="2800" dirty="0" smtClean="0"/>
              <a:t>     in patients with IBD is at the earliest opportunity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Individuals with IBD who have </a:t>
            </a:r>
            <a:r>
              <a:rPr lang="en-US" sz="2800" dirty="0"/>
              <a:t>no risk factors </a:t>
            </a:r>
            <a:r>
              <a:rPr lang="en-US" sz="2800" dirty="0" smtClean="0"/>
              <a:t>for</a:t>
            </a:r>
          </a:p>
          <a:p>
            <a:pPr>
              <a:buNone/>
            </a:pPr>
            <a:r>
              <a:rPr lang="en-US" sz="2800" dirty="0" smtClean="0"/>
              <a:t>    complications </a:t>
            </a:r>
            <a:r>
              <a:rPr lang="en-US" sz="2800" dirty="0"/>
              <a:t>of COVID-19 </a:t>
            </a:r>
            <a:r>
              <a:rPr lang="en-US" sz="2800" dirty="0" smtClean="0"/>
              <a:t>should </a:t>
            </a:r>
            <a:r>
              <a:rPr lang="en-US" sz="2800" dirty="0"/>
              <a:t>be vaccinated </a:t>
            </a:r>
            <a:r>
              <a:rPr lang="en-US" sz="2800" dirty="0" smtClean="0"/>
              <a:t>in the same </a:t>
            </a:r>
            <a:r>
              <a:rPr lang="en-US" sz="2800" dirty="0" err="1" smtClean="0"/>
              <a:t>prioritisation</a:t>
            </a:r>
            <a:r>
              <a:rPr lang="en-US" sz="2800" dirty="0" smtClean="0"/>
              <a:t> tier as those without IBD </a:t>
            </a:r>
            <a:r>
              <a:rPr lang="en-US" dirty="0" smtClean="0"/>
              <a:t>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SARS-CoV-2 vaccination can be administered to patients with IBD during induction with biologic therapies irrespective of timing within the treatment cycle.</a:t>
            </a:r>
          </a:p>
          <a:p>
            <a:endParaRPr lang="en-US" dirty="0" smtClean="0"/>
          </a:p>
          <a:p>
            <a:r>
              <a:rPr lang="en-US" dirty="0" smtClean="0"/>
              <a:t>SARS-CoV-2 vaccination can be administered to patients with IBD on maintenance biologic therapies irrespective of timing within the treatment cycle.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References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</a:rPr>
              <a:t>Ungaro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R,. </a:t>
            </a:r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</a:rPr>
              <a:t>Kappelman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</a:rPr>
              <a:t>H,et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al.COVID-19 and Inflammatory Bowel Disease: Lessons Learned, Practical Recommendations, and Unanswered Questions. Gastroenterology,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2021</a:t>
            </a:r>
          </a:p>
          <a:p>
            <a:endParaRPr lang="en-US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SECURE-IBD Database. SECUREIBD Database. </a:t>
            </a:r>
            <a:endParaRPr lang="en-US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    Available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: https:// covidibd.org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/.</a:t>
            </a:r>
          </a:p>
          <a:p>
            <a:endParaRPr lang="en-US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</a:rPr>
              <a:t>Ungaro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RC, Brenner EJ, </a:t>
            </a:r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</a:rPr>
              <a:t>Gearry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RB,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et </a:t>
            </a:r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</a:rPr>
              <a:t>al.Effect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of IBD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medications on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COVID-19 outcomes: results from an international registry. Gut Oct 20, 2020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de-DE" sz="2800" i="1" dirty="0" smtClean="0">
                <a:solidFill>
                  <a:schemeClr val="tx2">
                    <a:lumMod val="75000"/>
                  </a:schemeClr>
                </a:solidFill>
              </a:rPr>
              <a:t>Kucharzik   T, Ellul P,et.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ECCO Guidelines on the Prevention, Diagnosis, and Management of Infections in Inflammatory Bowel Disease.</a:t>
            </a:r>
            <a:endParaRPr lang="de-DE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</a:rPr>
              <a:t>Taxonera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, C., et al., 2019 novel </a:t>
            </a:r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</a:rPr>
              <a:t>coronavirus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disease (COVID-19) in patients with inflammatory bowel diseases. Aliment </a:t>
            </a:r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</a:rPr>
              <a:t>Pharmacol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</a:rPr>
              <a:t>Ther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2020.</a:t>
            </a:r>
          </a:p>
          <a:p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</a:rPr>
              <a:t>AlloccaM,etal.,Incidence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and Patterns of COVID-19 Among Inflammatory Bowel Disease Patients From the Nancy and Milan Cohorts. </a:t>
            </a:r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</a:rPr>
              <a:t>Clin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</a:rPr>
              <a:t>Gastroenterol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</a:rPr>
              <a:t>Hepatol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, 2020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s-ES" sz="2800" i="1" dirty="0" err="1" smtClean="0">
                <a:solidFill>
                  <a:schemeClr val="tx2">
                    <a:lumMod val="75000"/>
                  </a:schemeClr>
                </a:solidFill>
              </a:rPr>
              <a:t>Siegel</a:t>
            </a:r>
            <a:r>
              <a:rPr lang="es-ES" sz="28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2800" i="1" dirty="0" err="1" smtClean="0">
                <a:solidFill>
                  <a:schemeClr val="tx2">
                    <a:lumMod val="75000"/>
                  </a:schemeClr>
                </a:solidFill>
              </a:rPr>
              <a:t>A,Melmed</a:t>
            </a:r>
            <a:r>
              <a:rPr lang="es-ES" sz="2800" i="1" dirty="0" smtClean="0">
                <a:solidFill>
                  <a:schemeClr val="tx2">
                    <a:lumMod val="75000"/>
                  </a:schemeClr>
                </a:solidFill>
              </a:rPr>
              <a:t> G.et al.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ARS-CoV-2 vaccination for patients with inflammatory bowel diseases: recommendations from an international consensus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meeting.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Gut, </a:t>
            </a:r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</a:rPr>
              <a:t>Apri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2021</a:t>
            </a:r>
            <a:endParaRPr lang="es-ES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ECCO-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ibd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eu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/publications/covid-19 .html.</a:t>
            </a:r>
            <a:endParaRPr lang="en-US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700" dirty="0" smtClean="0">
                <a:solidFill>
                  <a:srgbClr val="FF0000"/>
                </a:solidFill>
              </a:rPr>
              <a:t>Are Patients with IBD at Increased Risk of Contracting SARS-CoV2?  </a:t>
            </a:r>
            <a:br>
              <a:rPr lang="en-US" sz="4700" dirty="0" smtClean="0">
                <a:solidFill>
                  <a:srgbClr val="FF0000"/>
                </a:solidFill>
              </a:rPr>
            </a:br>
            <a:endParaRPr lang="en-US" sz="4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IBD </a:t>
            </a:r>
            <a:r>
              <a:rPr lang="en-US" sz="3600" dirty="0" smtClean="0"/>
              <a:t>patients do not seem to be </a:t>
            </a:r>
            <a:r>
              <a:rPr lang="en-US" sz="3600" dirty="0" smtClean="0"/>
              <a:t>at increased </a:t>
            </a:r>
            <a:r>
              <a:rPr lang="en-US" sz="3600" dirty="0" smtClean="0"/>
              <a:t>risk of contracting SARS-CoV-2.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Neither </a:t>
            </a:r>
            <a:r>
              <a:rPr lang="en-US" sz="3600" dirty="0" smtClean="0"/>
              <a:t>identified IBD </a:t>
            </a:r>
            <a:r>
              <a:rPr lang="en-US" sz="3600" dirty="0" smtClean="0"/>
              <a:t>nor immunosuppressive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therapy are risk factors for COVID 19 disease</a:t>
            </a:r>
          </a:p>
          <a:p>
            <a:pPr>
              <a:buNone/>
            </a:pPr>
            <a:r>
              <a:rPr lang="en-US" sz="3600" dirty="0" smtClean="0"/>
              <a:t>Onset.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>
                <a:solidFill>
                  <a:srgbClr val="FF0000"/>
                </a:solidFill>
              </a:rPr>
              <a:t>Should we stop drugs in patients without symptoms</a:t>
            </a:r>
            <a:br>
              <a:rPr lang="en-US" sz="4200" dirty="0" smtClean="0">
                <a:solidFill>
                  <a:srgbClr val="FF0000"/>
                </a:solidFill>
              </a:rPr>
            </a:br>
            <a:r>
              <a:rPr lang="en-US" sz="4200" dirty="0" smtClean="0">
                <a:solidFill>
                  <a:srgbClr val="FF0000"/>
                </a:solidFill>
              </a:rPr>
              <a:t>suggestive of COVID-19 [not tested or tested negative]?</a:t>
            </a:r>
            <a:endParaRPr lang="en-US" sz="4200" dirty="0">
              <a:solidFill>
                <a:srgbClr val="FF000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Continued </a:t>
            </a:r>
            <a:r>
              <a:rPr lang="en-US" sz="2800" dirty="0" smtClean="0"/>
              <a:t>management </a:t>
            </a:r>
            <a:r>
              <a:rPr lang="en-US" sz="2800" dirty="0" smtClean="0"/>
              <a:t>of IBD in line with standard guidelines is </a:t>
            </a:r>
            <a:r>
              <a:rPr lang="en-US" sz="2800" dirty="0" smtClean="0"/>
              <a:t>promoted.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ECCO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Guidelines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March 2021]</a:t>
            </a:r>
            <a:endParaRPr lang="en-US" sz="24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There is a very real risk of disease flare when IBD maintenance therapy is stopped.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When a disease flare is suspected, SARS-CoV-2 infection should be excluded.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During waves of high COVID-19 prevalence, accessibility of radiology, endoscopy, surgery, infusion clinics may be considerably reduced.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Are Patients with IBD Who Develop COVID-19 at Increased Risk of Adverse Outcomes?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Population studies from China, France, Italy, and Spain suggests that IBD patients are not at increased risk of more severe </a:t>
            </a:r>
            <a:r>
              <a:rPr lang="en-US" dirty="0" smtClean="0"/>
              <a:t>disease, adverse </a:t>
            </a:r>
            <a:r>
              <a:rPr lang="en-US" dirty="0" smtClean="0"/>
              <a:t>outcomes and mortality.</a:t>
            </a:r>
          </a:p>
          <a:p>
            <a:endParaRPr lang="en-US" dirty="0" smtClean="0"/>
          </a:p>
          <a:p>
            <a:r>
              <a:rPr lang="en-US" dirty="0" smtClean="0"/>
              <a:t>Emerging evidence (SECURE-IBD) suggests that, when patients with IBD </a:t>
            </a:r>
            <a:r>
              <a:rPr lang="en-US" dirty="0" smtClean="0"/>
              <a:t>develop COVID19</a:t>
            </a:r>
            <a:r>
              <a:rPr lang="en-US" dirty="0" smtClean="0"/>
              <a:t>, the course of illness may be somewhat more severe with higher rates of COVID-related mortality.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200" b="1" i="1" dirty="0" smtClean="0">
                <a:solidFill>
                  <a:srgbClr val="C00000"/>
                </a:solidFill>
              </a:rPr>
              <a:t>Risk factors for COVID 19 associated </a:t>
            </a:r>
            <a:br>
              <a:rPr lang="en-US" sz="4200" b="1" i="1" dirty="0" smtClean="0">
                <a:solidFill>
                  <a:srgbClr val="C00000"/>
                </a:solidFill>
              </a:rPr>
            </a:br>
            <a:r>
              <a:rPr lang="en-US" sz="4200" b="1" i="1" dirty="0" smtClean="0">
                <a:solidFill>
                  <a:srgbClr val="C00000"/>
                </a:solidFill>
              </a:rPr>
              <a:t>severe disease &amp; death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    Age</a:t>
            </a:r>
          </a:p>
          <a:p>
            <a:r>
              <a:rPr lang="en-US" sz="3600" dirty="0" smtClean="0"/>
              <a:t>    Disease activity</a:t>
            </a:r>
          </a:p>
          <a:p>
            <a:r>
              <a:rPr lang="en-US" sz="3600" dirty="0" smtClean="0"/>
              <a:t>    </a:t>
            </a:r>
            <a:r>
              <a:rPr lang="en-US" sz="3600" dirty="0" err="1" smtClean="0"/>
              <a:t>Comorbidities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    Ulcerative Colitis</a:t>
            </a:r>
          </a:p>
          <a:p>
            <a:pPr>
              <a:buNone/>
            </a:pP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</a:t>
            </a:r>
            <a:r>
              <a:rPr lang="en-US" sz="2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Bezzio</a:t>
            </a: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C., et al., </a:t>
            </a:r>
            <a:r>
              <a:rPr lang="en-US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Outcomes of COVID-19 in 79 patients with IBD in Italy: an IG-IBD study. Gut, </a:t>
            </a:r>
            <a:r>
              <a:rPr lang="en-US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2020] </a:t>
            </a:r>
            <a:endParaRPr lang="en-US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>
                <a:solidFill>
                  <a:srgbClr val="FF0000"/>
                </a:solidFill>
              </a:rPr>
              <a:t/>
            </a:r>
            <a:br>
              <a:rPr lang="en-US" sz="4200" dirty="0" smtClean="0">
                <a:solidFill>
                  <a:srgbClr val="FF0000"/>
                </a:solidFill>
              </a:rPr>
            </a:br>
            <a:r>
              <a:rPr lang="en-US" sz="4200" dirty="0" smtClean="0">
                <a:solidFill>
                  <a:srgbClr val="FF0000"/>
                </a:solidFill>
              </a:rPr>
              <a:t>Should we stop IBD drugs in patients who are SARSCoV-2 positive, whether symptomatic or asymptomatic?</a:t>
            </a:r>
            <a:br>
              <a:rPr lang="en-US" sz="4200" dirty="0" smtClean="0">
                <a:solidFill>
                  <a:srgbClr val="FF0000"/>
                </a:solidFill>
              </a:rPr>
            </a:br>
            <a:endParaRPr lang="en-US" sz="4200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664</Words>
  <Application>Microsoft Office PowerPoint</Application>
  <PresentationFormat>On-screen Show (4:3)</PresentationFormat>
  <Paragraphs>80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Impact of COVID 19 on Patients with Inflammatory Bowel Disease</vt:lpstr>
      <vt:lpstr> Are Patients with IBD at Increased Risk of Contracting SARS-CoV2?   </vt:lpstr>
      <vt:lpstr>Slide 3</vt:lpstr>
      <vt:lpstr>Should we stop drugs in patients without symptoms suggestive of COVID-19 [not tested or tested negative]?</vt:lpstr>
      <vt:lpstr>Slide 5</vt:lpstr>
      <vt:lpstr>Are Patients with IBD Who Develop COVID-19 at Increased Risk of Adverse Outcomes?</vt:lpstr>
      <vt:lpstr>Slide 7</vt:lpstr>
      <vt:lpstr>  Risk factors for COVID 19 associated  severe disease &amp; death  </vt:lpstr>
      <vt:lpstr> Should we stop IBD drugs in patients who are SARSCoV-2 positive, whether symptomatic or asymptomatic? </vt:lpstr>
      <vt:lpstr>Slide 10</vt:lpstr>
      <vt:lpstr>Slide 11</vt:lpstr>
      <vt:lpstr>Slide 12</vt:lpstr>
      <vt:lpstr>SARS-CoV-2 vaccination for patients with inflammatory bowel diseases</vt:lpstr>
      <vt:lpstr>Slide 14</vt:lpstr>
      <vt:lpstr>Slide 15</vt:lpstr>
      <vt:lpstr>  </vt:lpstr>
      <vt:lpstr>References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Contracting SARS-CoV2?</dc:title>
  <dc:creator>behzad</dc:creator>
  <cp:lastModifiedBy>behzad</cp:lastModifiedBy>
  <cp:revision>123</cp:revision>
  <dcterms:created xsi:type="dcterms:W3CDTF">2021-05-23T09:08:57Z</dcterms:created>
  <dcterms:modified xsi:type="dcterms:W3CDTF">2021-05-27T02:03:49Z</dcterms:modified>
</cp:coreProperties>
</file>