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277" r:id="rId4"/>
    <p:sldId id="257" r:id="rId5"/>
    <p:sldId id="278" r:id="rId6"/>
    <p:sldId id="279" r:id="rId7"/>
    <p:sldId id="273" r:id="rId8"/>
    <p:sldId id="260" r:id="rId9"/>
    <p:sldId id="261" r:id="rId10"/>
    <p:sldId id="274" r:id="rId11"/>
    <p:sldId id="258" r:id="rId12"/>
    <p:sldId id="263" r:id="rId13"/>
    <p:sldId id="280" r:id="rId14"/>
    <p:sldId id="276" r:id="rId15"/>
    <p:sldId id="259" r:id="rId16"/>
    <p:sldId id="283" r:id="rId17"/>
    <p:sldId id="299" r:id="rId18"/>
    <p:sldId id="292" r:id="rId19"/>
    <p:sldId id="281" r:id="rId20"/>
    <p:sldId id="282" r:id="rId21"/>
    <p:sldId id="284" r:id="rId22"/>
    <p:sldId id="291" r:id="rId23"/>
    <p:sldId id="285" r:id="rId24"/>
    <p:sldId id="265" r:id="rId25"/>
    <p:sldId id="286" r:id="rId26"/>
    <p:sldId id="287" r:id="rId27"/>
    <p:sldId id="288" r:id="rId28"/>
    <p:sldId id="294" r:id="rId29"/>
    <p:sldId id="296" r:id="rId30"/>
    <p:sldId id="295" r:id="rId31"/>
    <p:sldId id="298" r:id="rId32"/>
    <p:sldId id="290" r:id="rId33"/>
    <p:sldId id="289" r:id="rId34"/>
    <p:sldId id="297" r:id="rId35"/>
    <p:sldId id="267" r:id="rId36"/>
    <p:sldId id="269" r:id="rId37"/>
    <p:sldId id="271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FB87-68DA-4193-8DF3-02403CF40129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0DDB-F77D-414A-923A-701FF798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19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FB87-68DA-4193-8DF3-02403CF40129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0DDB-F77D-414A-923A-701FF798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3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FB87-68DA-4193-8DF3-02403CF40129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0DDB-F77D-414A-923A-701FF798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8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FB87-68DA-4193-8DF3-02403CF40129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0DDB-F77D-414A-923A-701FF798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1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FB87-68DA-4193-8DF3-02403CF40129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0DDB-F77D-414A-923A-701FF798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7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FB87-68DA-4193-8DF3-02403CF40129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0DDB-F77D-414A-923A-701FF798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7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FB87-68DA-4193-8DF3-02403CF40129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0DDB-F77D-414A-923A-701FF798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3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FB87-68DA-4193-8DF3-02403CF40129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0DDB-F77D-414A-923A-701FF798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8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FB87-68DA-4193-8DF3-02403CF40129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0DDB-F77D-414A-923A-701FF798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1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FB87-68DA-4193-8DF3-02403CF40129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0DDB-F77D-414A-923A-701FF798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6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FB87-68DA-4193-8DF3-02403CF40129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0DDB-F77D-414A-923A-701FF798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6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2FB87-68DA-4193-8DF3-02403CF40129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90DDB-F77D-414A-923A-701FF798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1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Therapeutic approach in Cohn's disease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Javad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shokri</a:t>
            </a:r>
            <a:r>
              <a:rPr lang="en-US" dirty="0" smtClean="0">
                <a:solidFill>
                  <a:schemeClr val="tx1"/>
                </a:solidFill>
              </a:rPr>
              <a:t>,  </a:t>
            </a:r>
            <a:r>
              <a:rPr lang="en-US" dirty="0" err="1" smtClean="0">
                <a:solidFill>
                  <a:schemeClr val="tx1"/>
                </a:solidFill>
              </a:rPr>
              <a:t>Babol</a:t>
            </a:r>
            <a:r>
              <a:rPr lang="en-US" dirty="0" smtClean="0">
                <a:solidFill>
                  <a:schemeClr val="tx1"/>
                </a:solidFill>
              </a:rPr>
              <a:t> Medical University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Mohamadjavad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Ehsani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Beshti</a:t>
            </a:r>
            <a:r>
              <a:rPr lang="en-US" dirty="0" smtClean="0">
                <a:solidFill>
                  <a:schemeClr val="tx1"/>
                </a:solidFill>
              </a:rPr>
              <a:t> Medical University 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Farhad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lahmi</a:t>
            </a:r>
            <a:r>
              <a:rPr lang="en-US" dirty="0" smtClean="0">
                <a:solidFill>
                  <a:schemeClr val="tx1"/>
                </a:solidFill>
              </a:rPr>
              <a:t>,  </a:t>
            </a:r>
            <a:r>
              <a:rPr lang="en-US" dirty="0" err="1" smtClean="0">
                <a:solidFill>
                  <a:schemeClr val="tx1"/>
                </a:solidFill>
              </a:rPr>
              <a:t>Nikan</a:t>
            </a:r>
            <a:r>
              <a:rPr lang="en-US" dirty="0" smtClean="0">
                <a:solidFill>
                  <a:schemeClr val="tx1"/>
                </a:solidFill>
              </a:rPr>
              <a:t> Hospital. Tehran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Saman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Alhoee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Babol</a:t>
            </a:r>
            <a:r>
              <a:rPr lang="en-US" dirty="0" smtClean="0">
                <a:solidFill>
                  <a:schemeClr val="tx1"/>
                </a:solidFill>
              </a:rPr>
              <a:t> Medical University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3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62000"/>
            <a:ext cx="27717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83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 external file that holds a picture, illustration, etc.&#10;Object name is SJI-92-e12990-g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5802"/>
            <a:ext cx="8212546" cy="58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6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00200"/>
            <a:ext cx="8763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The recognition that chronic </a:t>
            </a:r>
            <a:r>
              <a:rPr lang="en-US" sz="3200" dirty="0"/>
              <a:t>and untreated inflammation </a:t>
            </a:r>
            <a:r>
              <a:rPr lang="en-US" sz="3200" dirty="0" smtClean="0"/>
              <a:t>even </a:t>
            </a:r>
            <a:r>
              <a:rPr lang="en-US" sz="3200" dirty="0"/>
              <a:t>if </a:t>
            </a:r>
            <a:r>
              <a:rPr lang="en-US" sz="3200" dirty="0" smtClean="0"/>
              <a:t>asymptomatic ultimately </a:t>
            </a:r>
            <a:r>
              <a:rPr lang="en-US" sz="3200" dirty="0"/>
              <a:t>results in poor outcomes  has led to a recent </a:t>
            </a:r>
            <a:r>
              <a:rPr lang="en-US" sz="3200" dirty="0" smtClean="0">
                <a:solidFill>
                  <a:srgbClr val="0000FF"/>
                </a:solidFill>
              </a:rPr>
              <a:t>paradigm shift </a:t>
            </a:r>
            <a:r>
              <a:rPr lang="en-US" sz="3200" dirty="0"/>
              <a:t>in medical treatment and disease </a:t>
            </a:r>
            <a:r>
              <a:rPr lang="en-US" sz="3200" dirty="0" smtClean="0"/>
              <a:t>monitoring.</a:t>
            </a:r>
          </a:p>
          <a:p>
            <a:endParaRPr lang="en-US" sz="3200" dirty="0">
              <a:solidFill>
                <a:srgbClr val="0000FF"/>
              </a:solidFill>
            </a:endParaRPr>
          </a:p>
          <a:p>
            <a:r>
              <a:rPr lang="en-US" sz="3600" i="1" dirty="0" smtClean="0">
                <a:solidFill>
                  <a:srgbClr val="0000FF"/>
                </a:solidFill>
              </a:rPr>
              <a:t>early </a:t>
            </a:r>
            <a:r>
              <a:rPr lang="en-US" sz="3600" i="1" dirty="0">
                <a:solidFill>
                  <a:srgbClr val="0000FF"/>
                </a:solidFill>
              </a:rPr>
              <a:t>intervention and intensive monitoring may prevent </a:t>
            </a:r>
            <a:r>
              <a:rPr lang="en-US" sz="3600" i="1" dirty="0" smtClean="0">
                <a:solidFill>
                  <a:srgbClr val="0000FF"/>
                </a:solidFill>
              </a:rPr>
              <a:t>complication.</a:t>
            </a:r>
            <a:endParaRPr lang="en-US" sz="36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600200"/>
            <a:ext cx="853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Many factors affect the choice </a:t>
            </a:r>
            <a:r>
              <a:rPr lang="en-US" sz="2800" i="1" dirty="0" smtClean="0">
                <a:solidFill>
                  <a:srgbClr val="FF0000"/>
                </a:solidFill>
              </a:rPr>
              <a:t>of medical </a:t>
            </a:r>
            <a:r>
              <a:rPr lang="en-US" sz="2800" i="1" dirty="0">
                <a:solidFill>
                  <a:srgbClr val="FF0000"/>
                </a:solidFill>
              </a:rPr>
              <a:t>therapy.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endParaRPr lang="en-US" sz="2000" i="1" dirty="0" smtClean="0">
              <a:solidFill>
                <a:srgbClr val="FF0000"/>
              </a:solidFill>
            </a:endParaRPr>
          </a:p>
          <a:p>
            <a:r>
              <a:rPr lang="en-US" sz="2800" i="1" dirty="0" smtClean="0">
                <a:solidFill>
                  <a:srgbClr val="0000FF"/>
                </a:solidFill>
              </a:rPr>
              <a:t>1)disease </a:t>
            </a:r>
            <a:r>
              <a:rPr lang="en-US" sz="2800" i="1" dirty="0">
                <a:solidFill>
                  <a:srgbClr val="0000FF"/>
                </a:solidFill>
              </a:rPr>
              <a:t>location, </a:t>
            </a:r>
            <a:endParaRPr lang="en-US" sz="2800" i="1" dirty="0" smtClean="0">
              <a:solidFill>
                <a:srgbClr val="0000FF"/>
              </a:solidFill>
            </a:endParaRPr>
          </a:p>
          <a:p>
            <a:r>
              <a:rPr lang="en-US" sz="2800" i="1" dirty="0" smtClean="0">
                <a:solidFill>
                  <a:srgbClr val="0000FF"/>
                </a:solidFill>
              </a:rPr>
              <a:t>2)disease </a:t>
            </a:r>
            <a:r>
              <a:rPr lang="en-US" sz="2800" i="1" dirty="0">
                <a:solidFill>
                  <a:srgbClr val="0000FF"/>
                </a:solidFill>
              </a:rPr>
              <a:t>activity </a:t>
            </a:r>
            <a:r>
              <a:rPr lang="en-US" sz="2800" i="1" dirty="0" smtClean="0">
                <a:solidFill>
                  <a:srgbClr val="0000FF"/>
                </a:solidFill>
              </a:rPr>
              <a:t>and severity</a:t>
            </a:r>
            <a:r>
              <a:rPr lang="en-US" sz="2800" i="1" dirty="0">
                <a:solidFill>
                  <a:srgbClr val="0000FF"/>
                </a:solidFill>
              </a:rPr>
              <a:t>, </a:t>
            </a:r>
            <a:endParaRPr lang="en-US" sz="2800" i="1" dirty="0" smtClean="0">
              <a:solidFill>
                <a:srgbClr val="0000FF"/>
              </a:solidFill>
            </a:endParaRPr>
          </a:p>
          <a:p>
            <a:r>
              <a:rPr lang="en-US" sz="2800" i="1" dirty="0" smtClean="0">
                <a:solidFill>
                  <a:srgbClr val="0000FF"/>
                </a:solidFill>
              </a:rPr>
              <a:t>3)previous </a:t>
            </a:r>
            <a:r>
              <a:rPr lang="en-US" sz="2800" i="1" dirty="0">
                <a:solidFill>
                  <a:srgbClr val="0000FF"/>
                </a:solidFill>
              </a:rPr>
              <a:t>response to therapy</a:t>
            </a:r>
            <a:r>
              <a:rPr lang="en-US" sz="2800" i="1" dirty="0" smtClean="0">
                <a:solidFill>
                  <a:srgbClr val="0000FF"/>
                </a:solidFill>
              </a:rPr>
              <a:t>,</a:t>
            </a:r>
          </a:p>
          <a:p>
            <a:r>
              <a:rPr lang="en-US" sz="2800" i="1" dirty="0" smtClean="0">
                <a:solidFill>
                  <a:srgbClr val="0000FF"/>
                </a:solidFill>
              </a:rPr>
              <a:t>4)presence </a:t>
            </a:r>
            <a:r>
              <a:rPr lang="en-US" sz="2800" i="1" dirty="0">
                <a:solidFill>
                  <a:srgbClr val="0000FF"/>
                </a:solidFill>
              </a:rPr>
              <a:t>of </a:t>
            </a:r>
            <a:r>
              <a:rPr lang="en-US" sz="2800" i="1" dirty="0" smtClean="0">
                <a:solidFill>
                  <a:srgbClr val="0000FF"/>
                </a:solidFill>
              </a:rPr>
              <a:t>perianal </a:t>
            </a:r>
            <a:r>
              <a:rPr lang="en-US" sz="2800" i="1" dirty="0">
                <a:solidFill>
                  <a:srgbClr val="0000FF"/>
                </a:solidFill>
              </a:rPr>
              <a:t>or </a:t>
            </a:r>
            <a:r>
              <a:rPr lang="en-US" sz="2800" i="1" dirty="0" err="1">
                <a:solidFill>
                  <a:srgbClr val="0000FF"/>
                </a:solidFill>
              </a:rPr>
              <a:t>fistulising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</a:rPr>
              <a:t>disease. </a:t>
            </a:r>
          </a:p>
          <a:p>
            <a:r>
              <a:rPr lang="en-US" sz="2800" i="1" dirty="0" smtClean="0">
                <a:solidFill>
                  <a:srgbClr val="0000FF"/>
                </a:solidFill>
              </a:rPr>
              <a:t>5)the </a:t>
            </a:r>
            <a:r>
              <a:rPr lang="en-US" sz="2800" i="1" dirty="0">
                <a:solidFill>
                  <a:srgbClr val="0000FF"/>
                </a:solidFill>
              </a:rPr>
              <a:t>individual risk </a:t>
            </a:r>
            <a:r>
              <a:rPr lang="en-US" sz="2800" i="1" dirty="0" smtClean="0">
                <a:solidFill>
                  <a:srgbClr val="0000FF"/>
                </a:solidFill>
              </a:rPr>
              <a:t>factors for </a:t>
            </a:r>
            <a:r>
              <a:rPr lang="en-US" sz="2800" i="1" dirty="0">
                <a:solidFill>
                  <a:srgbClr val="0000FF"/>
                </a:solidFill>
              </a:rPr>
              <a:t>progression and complications, </a:t>
            </a:r>
            <a:endParaRPr lang="en-US" sz="2800" i="1" dirty="0" smtClean="0">
              <a:solidFill>
                <a:srgbClr val="0000FF"/>
              </a:solidFill>
            </a:endParaRPr>
          </a:p>
          <a:p>
            <a:r>
              <a:rPr lang="en-US" sz="2800" i="1" dirty="0" smtClean="0">
                <a:solidFill>
                  <a:srgbClr val="0000FF"/>
                </a:solidFill>
              </a:rPr>
              <a:t>6)patient’s </a:t>
            </a:r>
            <a:r>
              <a:rPr lang="en-US" sz="2800" i="1" dirty="0" smtClean="0">
                <a:solidFill>
                  <a:srgbClr val="0000FF"/>
                </a:solidFill>
              </a:rPr>
              <a:t>characteristics</a:t>
            </a:r>
            <a:r>
              <a:rPr lang="en-US" sz="2800" i="1" dirty="0" smtClean="0">
                <a:solidFill>
                  <a:srgbClr val="0000FF"/>
                </a:solidFill>
              </a:rPr>
              <a:t>,</a:t>
            </a:r>
          </a:p>
          <a:p>
            <a:r>
              <a:rPr lang="en-US" sz="2800" i="1" dirty="0" smtClean="0">
                <a:solidFill>
                  <a:srgbClr val="0000FF"/>
                </a:solidFill>
              </a:rPr>
              <a:t>7)costs </a:t>
            </a:r>
            <a:r>
              <a:rPr lang="en-US" sz="2800" i="1" dirty="0">
                <a:solidFill>
                  <a:srgbClr val="0000FF"/>
                </a:solidFill>
              </a:rPr>
              <a:t>and benefit/risk ratio of each </a:t>
            </a:r>
            <a:r>
              <a:rPr lang="en-US" sz="2800" i="1" dirty="0" smtClean="0">
                <a:solidFill>
                  <a:srgbClr val="0000FF"/>
                </a:solidFill>
              </a:rPr>
              <a:t>drug</a:t>
            </a:r>
            <a:endParaRPr lang="en-US" sz="28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7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447800"/>
            <a:ext cx="7848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it </a:t>
            </a:r>
            <a:r>
              <a:rPr lang="en-US" sz="3600" dirty="0"/>
              <a:t>is of crucial importance to monitor</a:t>
            </a:r>
          </a:p>
          <a:p>
            <a:r>
              <a:rPr lang="en-US" sz="3600" dirty="0"/>
              <a:t>disease and therapy at regular intervals based on objective and </a:t>
            </a:r>
            <a:r>
              <a:rPr lang="en-US" sz="3600" dirty="0" smtClean="0"/>
              <a:t>measurable markers :</a:t>
            </a:r>
            <a:endParaRPr lang="en-US" sz="3200" dirty="0" smtClean="0"/>
          </a:p>
          <a:p>
            <a:endParaRPr lang="en-US" sz="3600" dirty="0" smtClean="0"/>
          </a:p>
          <a:p>
            <a:r>
              <a:rPr lang="en-US" sz="3600" dirty="0" smtClean="0"/>
              <a:t>Endoscopy</a:t>
            </a:r>
          </a:p>
          <a:p>
            <a:r>
              <a:rPr lang="en-US" sz="3600" dirty="0" smtClean="0"/>
              <a:t>CRP</a:t>
            </a:r>
          </a:p>
          <a:p>
            <a:r>
              <a:rPr lang="en-US" sz="3600" dirty="0" err="1" smtClean="0"/>
              <a:t>Calprotectin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Imaging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2286000" y="667434"/>
            <a:ext cx="4114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Dynamic approach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3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854780" cy="555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95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based dynamic management of CD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25 y/o female with abdominal </a:t>
            </a:r>
            <a:r>
              <a:rPr lang="en-US" dirty="0" err="1" smtClean="0"/>
              <a:t>pain,diarrhea</a:t>
            </a:r>
            <a:r>
              <a:rPr lang="en-US" dirty="0" smtClean="0"/>
              <a:t>,, mild anemia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304800" y="2438400"/>
            <a:ext cx="4040188" cy="3006725"/>
          </a:xfrm>
        </p:spPr>
        <p:txBody>
          <a:bodyPr/>
          <a:lstStyle/>
          <a:p>
            <a:r>
              <a:rPr lang="en-US" dirty="0" smtClean="0"/>
              <a:t>Colonoscopy: </a:t>
            </a:r>
            <a:r>
              <a:rPr lang="en-US" dirty="0" err="1" smtClean="0"/>
              <a:t>cecal</a:t>
            </a:r>
            <a:r>
              <a:rPr lang="en-US" dirty="0" smtClean="0"/>
              <a:t> and </a:t>
            </a:r>
            <a:r>
              <a:rPr lang="en-US" dirty="0" err="1" smtClean="0"/>
              <a:t>ileal</a:t>
            </a:r>
            <a:r>
              <a:rPr lang="en-US" dirty="0" smtClean="0"/>
              <a:t> </a:t>
            </a:r>
            <a:r>
              <a:rPr lang="en-US" dirty="0" err="1" smtClean="0"/>
              <a:t>aphtus</a:t>
            </a:r>
            <a:r>
              <a:rPr lang="en-US" dirty="0" smtClean="0"/>
              <a:t> lesion, small </a:t>
            </a:r>
            <a:r>
              <a:rPr lang="en-US" dirty="0" err="1" smtClean="0"/>
              <a:t>ileal</a:t>
            </a:r>
            <a:r>
              <a:rPr lang="en-US" dirty="0" smtClean="0"/>
              <a:t> ulcers</a:t>
            </a:r>
          </a:p>
          <a:p>
            <a:r>
              <a:rPr lang="en-US" dirty="0" smtClean="0"/>
              <a:t>CRP=13 , </a:t>
            </a:r>
            <a:r>
              <a:rPr lang="en-US" dirty="0" err="1" smtClean="0"/>
              <a:t>Hb</a:t>
            </a:r>
            <a:r>
              <a:rPr lang="en-US" dirty="0" smtClean="0"/>
              <a:t>=11.5  FC=180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"/>
          </p:nvPr>
        </p:nvSpPr>
        <p:spPr>
          <a:xfrm>
            <a:off x="2590800" y="4876800"/>
            <a:ext cx="4041775" cy="639762"/>
          </a:xfrm>
        </p:spPr>
        <p:txBody>
          <a:bodyPr/>
          <a:lstStyle/>
          <a:p>
            <a:r>
              <a:rPr lang="en-US" dirty="0" smtClean="0"/>
              <a:t>Is it necessary to do more?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724400" y="1981200"/>
            <a:ext cx="4041775" cy="2397125"/>
          </a:xfrm>
        </p:spPr>
        <p:txBody>
          <a:bodyPr/>
          <a:lstStyle/>
          <a:p>
            <a:r>
              <a:rPr lang="en-US" dirty="0"/>
              <a:t>No </a:t>
            </a:r>
            <a:r>
              <a:rPr lang="en-US" dirty="0" smtClean="0"/>
              <a:t>perianal </a:t>
            </a:r>
            <a:r>
              <a:rPr lang="en-US" dirty="0"/>
              <a:t>lesion, no skin lesion, no arthritis.</a:t>
            </a:r>
          </a:p>
          <a:p>
            <a:r>
              <a:rPr lang="en-US" dirty="0"/>
              <a:t>Pathology: ileitis, no </a:t>
            </a:r>
            <a:r>
              <a:rPr lang="en-US" dirty="0" smtClean="0"/>
              <a:t>granuloma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26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\Documents\Downloads\Crohns-Disease-Activity-Index-CDA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7183"/>
            <a:ext cx="4495800" cy="588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946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8"/>
          <p:cNvSpPr txBox="1">
            <a:spLocks/>
          </p:cNvSpPr>
          <p:nvPr/>
        </p:nvSpPr>
        <p:spPr>
          <a:xfrm>
            <a:off x="2438400" y="1676400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Beginning treatment?</a:t>
            </a:r>
          </a:p>
          <a:p>
            <a:r>
              <a:rPr lang="en-US" dirty="0" smtClean="0"/>
              <a:t>MRE,CT </a:t>
            </a:r>
            <a:r>
              <a:rPr lang="en-US" dirty="0" err="1" smtClean="0"/>
              <a:t>enetrography</a:t>
            </a:r>
            <a:endParaRPr lang="en-US" dirty="0" smtClean="0"/>
          </a:p>
          <a:p>
            <a:r>
              <a:rPr lang="en-US" dirty="0" err="1" smtClean="0"/>
              <a:t>entroscopy</a:t>
            </a:r>
            <a:endParaRPr lang="en-US" dirty="0" smtClean="0"/>
          </a:p>
          <a:p>
            <a:r>
              <a:rPr lang="en-US" dirty="0" smtClean="0"/>
              <a:t> capsule endoscopy?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8229600" cy="1143000"/>
          </a:xfrm>
        </p:spPr>
        <p:txBody>
          <a:bodyPr/>
          <a:lstStyle/>
          <a:p>
            <a:r>
              <a:rPr lang="en-US" dirty="0" smtClean="0"/>
              <a:t>Poor prognostic factors in CD</a:t>
            </a:r>
            <a:endParaRPr lang="en-US" dirty="0"/>
          </a:p>
        </p:txBody>
      </p:sp>
      <p:pic>
        <p:nvPicPr>
          <p:cNvPr id="10242" name="Picture 2" descr="thu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45094"/>
            <a:ext cx="5486400" cy="311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85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720840"/>
            <a:ext cx="89154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err="1" smtClean="0">
                <a:solidFill>
                  <a:srgbClr val="0000FF"/>
                </a:solidFill>
              </a:rPr>
              <a:t>Crohns</a:t>
            </a:r>
            <a:r>
              <a:rPr lang="en-US" sz="4000" i="1" dirty="0" smtClean="0">
                <a:solidFill>
                  <a:srgbClr val="0000FF"/>
                </a:solidFill>
              </a:rPr>
              <a:t> disease  </a:t>
            </a:r>
            <a:r>
              <a:rPr lang="en-US" sz="4000" i="1" dirty="0">
                <a:solidFill>
                  <a:srgbClr val="0000FF"/>
                </a:solidFill>
              </a:rPr>
              <a:t>is a lifelong disease, therapy aims </a:t>
            </a:r>
            <a:r>
              <a:rPr lang="en-US" sz="4000" i="1" dirty="0" smtClean="0">
                <a:solidFill>
                  <a:srgbClr val="0000FF"/>
                </a:solidFill>
              </a:rPr>
              <a:t>to:</a:t>
            </a:r>
          </a:p>
          <a:p>
            <a:r>
              <a:rPr lang="en-US" sz="4000" i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sz="4000" i="1" dirty="0" smtClean="0">
                <a:solidFill>
                  <a:srgbClr val="0000FF"/>
                </a:solidFill>
              </a:rPr>
              <a:t>Induce remission in </a:t>
            </a:r>
            <a:r>
              <a:rPr lang="en-US" sz="4000" i="1" dirty="0" smtClean="0">
                <a:solidFill>
                  <a:srgbClr val="0000FF"/>
                </a:solidFill>
              </a:rPr>
              <a:t>the short </a:t>
            </a:r>
            <a:r>
              <a:rPr lang="en-US" sz="4000" i="1" dirty="0" smtClean="0">
                <a:solidFill>
                  <a:srgbClr val="0000FF"/>
                </a:solidFill>
              </a:rPr>
              <a:t>term</a:t>
            </a:r>
          </a:p>
          <a:p>
            <a:endParaRPr lang="en-US" sz="4000" i="1" dirty="0">
              <a:solidFill>
                <a:srgbClr val="0000FF"/>
              </a:solidFill>
            </a:endParaRPr>
          </a:p>
          <a:p>
            <a:r>
              <a:rPr lang="en-US" sz="4000" i="1" dirty="0" smtClean="0">
                <a:solidFill>
                  <a:srgbClr val="0000FF"/>
                </a:solidFill>
              </a:rPr>
              <a:t>Maintain </a:t>
            </a:r>
            <a:r>
              <a:rPr lang="en-US" sz="4000" i="1" dirty="0">
                <a:solidFill>
                  <a:srgbClr val="0000FF"/>
                </a:solidFill>
              </a:rPr>
              <a:t>remission in the long term</a:t>
            </a:r>
            <a:r>
              <a:rPr lang="en-US" sz="4000" i="1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sz="2800" i="1" dirty="0" smtClean="0">
                <a:solidFill>
                  <a:srgbClr val="0000FF"/>
                </a:solidFill>
              </a:rPr>
              <a:t> </a:t>
            </a:r>
            <a:endParaRPr lang="en-US" sz="28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8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hu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543223" cy="206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32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24000"/>
            <a:ext cx="4040188" cy="639762"/>
          </a:xfrm>
        </p:spPr>
        <p:txBody>
          <a:bodyPr/>
          <a:lstStyle/>
          <a:p>
            <a:r>
              <a:rPr lang="en-US" dirty="0" smtClean="0"/>
              <a:t>What treatment 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209800"/>
            <a:ext cx="4800600" cy="3951288"/>
          </a:xfrm>
        </p:spPr>
        <p:txBody>
          <a:bodyPr/>
          <a:lstStyle/>
          <a:p>
            <a:r>
              <a:rPr lang="en-US" dirty="0" smtClean="0"/>
              <a:t>5ASA?</a:t>
            </a:r>
          </a:p>
          <a:p>
            <a:r>
              <a:rPr lang="en-US" dirty="0" err="1" smtClean="0"/>
              <a:t>Azathioupurine</a:t>
            </a:r>
            <a:r>
              <a:rPr lang="en-US" dirty="0" smtClean="0"/>
              <a:t>?</a:t>
            </a:r>
          </a:p>
          <a:p>
            <a:r>
              <a:rPr lang="en-US" dirty="0" smtClean="0"/>
              <a:t>Biologic agents?</a:t>
            </a:r>
          </a:p>
          <a:p>
            <a:r>
              <a:rPr lang="en-US" dirty="0" smtClean="0"/>
              <a:t>Budesonide and </a:t>
            </a:r>
            <a:r>
              <a:rPr lang="en-US" dirty="0" err="1" smtClean="0"/>
              <a:t>thioupurins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Prednisolon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8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 txBox="1">
            <a:spLocks/>
          </p:cNvSpPr>
          <p:nvPr/>
        </p:nvSpPr>
        <p:spPr>
          <a:xfrm>
            <a:off x="2514600" y="1524000"/>
            <a:ext cx="5334000" cy="403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25mm </a:t>
            </a:r>
            <a:r>
              <a:rPr lang="en-US" dirty="0" err="1" smtClean="0"/>
              <a:t>prednisolon</a:t>
            </a:r>
            <a:r>
              <a:rPr lang="en-US" dirty="0" smtClean="0"/>
              <a:t> </a:t>
            </a:r>
            <a:r>
              <a:rPr lang="en-US" dirty="0" smtClean="0"/>
              <a:t>and 50 mg azathioprine. Patients symptoms improved but she stopped and used on demand .</a:t>
            </a:r>
          </a:p>
          <a:p>
            <a:r>
              <a:rPr lang="en-US" dirty="0" smtClean="0"/>
              <a:t>Now came with flare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64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47800"/>
            <a:ext cx="3048000" cy="1162050"/>
          </a:xfrm>
        </p:spPr>
        <p:txBody>
          <a:bodyPr/>
          <a:lstStyle/>
          <a:p>
            <a:r>
              <a:rPr lang="en-US" dirty="0" smtClean="0">
                <a:latin typeface="Arial Rounded MT Bold" pitchFamily="34" charset="0"/>
                <a:cs typeface="Arial" pitchFamily="34" charset="0"/>
              </a:rPr>
              <a:t>In recent  presentation she suffers</a:t>
            </a:r>
            <a:endParaRPr lang="en-US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914400"/>
            <a:ext cx="5111750" cy="5853113"/>
          </a:xfrm>
        </p:spPr>
        <p:txBody>
          <a:bodyPr/>
          <a:lstStyle/>
          <a:p>
            <a:r>
              <a:rPr lang="en-US" dirty="0" smtClean="0"/>
              <a:t>Arthritis, </a:t>
            </a:r>
            <a:r>
              <a:rPr lang="en-US" dirty="0" err="1" smtClean="0"/>
              <a:t>episcleritis</a:t>
            </a:r>
            <a:r>
              <a:rPr lang="en-US" dirty="0" smtClean="0"/>
              <a:t>, erythema </a:t>
            </a:r>
            <a:r>
              <a:rPr lang="en-US" dirty="0" err="1" smtClean="0"/>
              <a:t>nodosom</a:t>
            </a:r>
            <a:endParaRPr lang="en-US" dirty="0" smtClean="0"/>
          </a:p>
          <a:p>
            <a:r>
              <a:rPr lang="en-US" dirty="0" smtClean="0"/>
              <a:t>severe Weakness and anorexia , no abdominal mass at exam.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prianal</a:t>
            </a:r>
            <a:r>
              <a:rPr lang="en-US" dirty="0" smtClean="0"/>
              <a:t> lesion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9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3550761"/>
          <a:ext cx="8229600" cy="624840"/>
        </p:xfrm>
        <a:graphic>
          <a:graphicData uri="http://schemas.openxmlformats.org/drawingml/2006/table">
            <a:tbl>
              <a:tblPr/>
              <a:tblGrid>
                <a:gridCol w="101600"/>
                <a:gridCol w="8128000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/>
                      </a:r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i="0" u="none" strike="noStrike">
                          <a:solidFill>
                            <a:srgbClr val="1E4149"/>
                          </a:solidFill>
                          <a:effectLst/>
                          <a:latin typeface="arial"/>
                        </a:rPr>
                        <a:t>CDAI Interpretation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586062"/>
              </p:ext>
            </p:extLst>
          </p:nvPr>
        </p:nvGraphicFramePr>
        <p:xfrm>
          <a:off x="457199" y="4419600"/>
          <a:ext cx="8033658" cy="1950720"/>
        </p:xfrm>
        <a:graphic>
          <a:graphicData uri="http://schemas.openxmlformats.org/drawingml/2006/table">
            <a:tbl>
              <a:tblPr/>
              <a:tblGrid>
                <a:gridCol w="4016829"/>
                <a:gridCol w="4016829"/>
              </a:tblGrid>
              <a:tr h="129866">
                <a:tc>
                  <a:txBody>
                    <a:bodyPr/>
                    <a:lstStyle/>
                    <a:p>
                      <a:pPr algn="r"/>
                      <a:r>
                        <a:rPr lang="en-US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to 149 points: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Asymptomatic remission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500">
                <a:tc>
                  <a:txBody>
                    <a:bodyPr/>
                    <a:lstStyle/>
                    <a:p>
                      <a:pPr algn="r"/>
                      <a:r>
                        <a:rPr lang="en-US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 to 220 points: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Mildly to moderately active </a:t>
                      </a:r>
                      <a:r>
                        <a:rPr lang="en-US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Crohn's</a:t>
                      </a:r>
                      <a:r>
                        <a:rPr lang="en-US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disease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500">
                <a:tc>
                  <a:txBody>
                    <a:bodyPr/>
                    <a:lstStyle/>
                    <a:p>
                      <a:pPr algn="r"/>
                      <a:r>
                        <a:rPr lang="en-US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221 to 450 points: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Moderately to severely active Crohn's disease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500">
                <a:tc>
                  <a:txBody>
                    <a:bodyPr/>
                    <a:lstStyle/>
                    <a:p>
                      <a:pPr algn="r"/>
                      <a:r>
                        <a:rPr lang="en-US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451 to 1100 points: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Severely active to fulminant disease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Control 2"/>
          <p:cNvSpPr>
            <a:spLocks noChangeArrowheads="1" noChangeShapeType="1"/>
          </p:cNvSpPr>
          <p:nvPr/>
        </p:nvSpPr>
        <p:spPr bwMode="auto">
          <a:xfrm>
            <a:off x="457200" y="2887663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rol 3"/>
          <p:cNvSpPr>
            <a:spLocks noChangeArrowheads="1" noChangeShapeType="1"/>
          </p:cNvSpPr>
          <p:nvPr/>
        </p:nvSpPr>
        <p:spPr bwMode="auto">
          <a:xfrm>
            <a:off x="457200" y="2887663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rol 4"/>
          <p:cNvSpPr>
            <a:spLocks noChangeArrowheads="1" noChangeShapeType="1"/>
          </p:cNvSpPr>
          <p:nvPr/>
        </p:nvSpPr>
        <p:spPr bwMode="auto">
          <a:xfrm>
            <a:off x="457200" y="2887663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rol 5"/>
          <p:cNvSpPr>
            <a:spLocks noChangeArrowheads="1" noChangeShapeType="1"/>
          </p:cNvSpPr>
          <p:nvPr/>
        </p:nvSpPr>
        <p:spPr bwMode="auto">
          <a:xfrm>
            <a:off x="457200" y="2887663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rol 6"/>
          <p:cNvSpPr>
            <a:spLocks noChangeArrowheads="1" noChangeShapeType="1"/>
          </p:cNvSpPr>
          <p:nvPr/>
        </p:nvSpPr>
        <p:spPr bwMode="auto">
          <a:xfrm>
            <a:off x="457200" y="2887663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rol 7"/>
          <p:cNvSpPr>
            <a:spLocks noChangeArrowheads="1" noChangeShapeType="1"/>
          </p:cNvSpPr>
          <p:nvPr/>
        </p:nvSpPr>
        <p:spPr bwMode="auto">
          <a:xfrm>
            <a:off x="457200" y="2887663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Control 8"/>
          <p:cNvSpPr>
            <a:spLocks noChangeArrowheads="1" noChangeShapeType="1"/>
          </p:cNvSpPr>
          <p:nvPr/>
        </p:nvSpPr>
        <p:spPr bwMode="auto">
          <a:xfrm>
            <a:off x="457200" y="2887663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rol 9"/>
          <p:cNvSpPr>
            <a:spLocks noChangeArrowheads="1" noChangeShapeType="1"/>
          </p:cNvSpPr>
          <p:nvPr/>
        </p:nvSpPr>
        <p:spPr bwMode="auto">
          <a:xfrm>
            <a:off x="457200" y="2887663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ontrol 10"/>
          <p:cNvSpPr>
            <a:spLocks noChangeArrowheads="1" noChangeShapeType="1"/>
          </p:cNvSpPr>
          <p:nvPr/>
        </p:nvSpPr>
        <p:spPr bwMode="auto">
          <a:xfrm>
            <a:off x="457200" y="2887663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Control 11"/>
          <p:cNvSpPr>
            <a:spLocks noChangeArrowheads="1" noChangeShapeType="1"/>
          </p:cNvSpPr>
          <p:nvPr/>
        </p:nvSpPr>
        <p:spPr bwMode="auto">
          <a:xfrm>
            <a:off x="457200" y="2887663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rol 12"/>
          <p:cNvSpPr>
            <a:spLocks noChangeArrowheads="1" noChangeShapeType="1"/>
          </p:cNvSpPr>
          <p:nvPr/>
        </p:nvSpPr>
        <p:spPr bwMode="auto">
          <a:xfrm>
            <a:off x="457200" y="2887663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Control 13"/>
          <p:cNvSpPr>
            <a:spLocks noChangeArrowheads="1" noChangeShapeType="1"/>
          </p:cNvSpPr>
          <p:nvPr/>
        </p:nvSpPr>
        <p:spPr bwMode="auto">
          <a:xfrm>
            <a:off x="457200" y="2887663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Control 14"/>
          <p:cNvSpPr>
            <a:spLocks noChangeArrowheads="1" noChangeShapeType="1"/>
          </p:cNvSpPr>
          <p:nvPr/>
        </p:nvSpPr>
        <p:spPr bwMode="auto">
          <a:xfrm>
            <a:off x="457200" y="2887663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Control 15"/>
          <p:cNvSpPr>
            <a:spLocks noChangeArrowheads="1" noChangeShapeType="1"/>
          </p:cNvSpPr>
          <p:nvPr/>
        </p:nvSpPr>
        <p:spPr bwMode="auto">
          <a:xfrm>
            <a:off x="457200" y="2887663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Control 16"/>
          <p:cNvSpPr>
            <a:spLocks noChangeArrowheads="1" noChangeShapeType="1"/>
          </p:cNvSpPr>
          <p:nvPr/>
        </p:nvSpPr>
        <p:spPr bwMode="auto">
          <a:xfrm>
            <a:off x="457200" y="2887663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Control 17"/>
          <p:cNvSpPr>
            <a:spLocks noChangeArrowheads="1" noChangeShapeType="1"/>
          </p:cNvSpPr>
          <p:nvPr/>
        </p:nvSpPr>
        <p:spPr bwMode="auto">
          <a:xfrm>
            <a:off x="457200" y="2887663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Control 18"/>
          <p:cNvSpPr>
            <a:spLocks noChangeArrowheads="1" noChangeShapeType="1"/>
          </p:cNvSpPr>
          <p:nvPr/>
        </p:nvSpPr>
        <p:spPr bwMode="auto">
          <a:xfrm>
            <a:off x="457200" y="2887663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Control 19"/>
          <p:cNvSpPr>
            <a:spLocks noChangeArrowheads="1" noChangeShapeType="1"/>
          </p:cNvSpPr>
          <p:nvPr/>
        </p:nvSpPr>
        <p:spPr bwMode="auto">
          <a:xfrm>
            <a:off x="457200" y="2887663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Control 20"/>
          <p:cNvSpPr>
            <a:spLocks noChangeArrowheads="1" noChangeShapeType="1"/>
          </p:cNvSpPr>
          <p:nvPr/>
        </p:nvSpPr>
        <p:spPr bwMode="auto">
          <a:xfrm>
            <a:off x="457200" y="2887663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Control 21"/>
          <p:cNvSpPr>
            <a:spLocks noChangeArrowheads="1" noChangeShapeType="1"/>
          </p:cNvSpPr>
          <p:nvPr/>
        </p:nvSpPr>
        <p:spPr bwMode="auto">
          <a:xfrm>
            <a:off x="457200" y="2887663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Control 22"/>
          <p:cNvSpPr>
            <a:spLocks noChangeArrowheads="1" noChangeShapeType="1"/>
          </p:cNvSpPr>
          <p:nvPr/>
        </p:nvSpPr>
        <p:spPr bwMode="auto">
          <a:xfrm>
            <a:off x="457200" y="2887663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Control 23"/>
          <p:cNvSpPr>
            <a:spLocks noChangeArrowheads="1" noChangeShapeType="1"/>
          </p:cNvSpPr>
          <p:nvPr/>
        </p:nvSpPr>
        <p:spPr bwMode="auto">
          <a:xfrm>
            <a:off x="457200" y="2887663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Control 24"/>
          <p:cNvSpPr>
            <a:spLocks noChangeArrowheads="1" noChangeShapeType="1"/>
          </p:cNvSpPr>
          <p:nvPr/>
        </p:nvSpPr>
        <p:spPr bwMode="auto">
          <a:xfrm>
            <a:off x="457200" y="2887663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Control 25"/>
          <p:cNvSpPr>
            <a:spLocks noChangeArrowheads="1" noChangeShapeType="1"/>
          </p:cNvSpPr>
          <p:nvPr/>
        </p:nvSpPr>
        <p:spPr bwMode="auto">
          <a:xfrm>
            <a:off x="457200" y="2887663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676400" y="587829"/>
            <a:ext cx="3046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Patient reported stool pattern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676400" y="906138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Average abdominal pain rating over seven days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687286" y="1275470"/>
            <a:ext cx="4429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General well being each day over seven days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647160" y="1677736"/>
            <a:ext cx="1534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Complications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636274" y="2047182"/>
            <a:ext cx="3033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Finding of an abdominal mass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676400" y="2486065"/>
            <a:ext cx="2770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Anemia and weight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8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76400"/>
            <a:ext cx="3008313" cy="116205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What is next plan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52800" y="1066800"/>
            <a:ext cx="5111750" cy="3689350"/>
          </a:xfrm>
        </p:spPr>
        <p:txBody>
          <a:bodyPr/>
          <a:lstStyle/>
          <a:p>
            <a:r>
              <a:rPr lang="en-US" dirty="0" smtClean="0"/>
              <a:t>Colonoscopy?</a:t>
            </a:r>
          </a:p>
          <a:p>
            <a:r>
              <a:rPr lang="en-US" dirty="0" smtClean="0"/>
              <a:t>Cross sectional Imaging as MRE or CT?</a:t>
            </a:r>
          </a:p>
          <a:p>
            <a:r>
              <a:rPr lang="en-US" dirty="0" smtClean="0"/>
              <a:t>Capsule endoscopy? </a:t>
            </a:r>
          </a:p>
          <a:p>
            <a:r>
              <a:rPr lang="en-US" dirty="0" err="1" smtClean="0"/>
              <a:t>Enteroscopy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3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008313" cy="11620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MR </a:t>
            </a:r>
            <a:r>
              <a:rPr lang="en-US" sz="2800" dirty="0" err="1" smtClean="0"/>
              <a:t>enterography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was thickening of terminal ileum with mild stenosis about 140 mm in length and 9mm in diameter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is you next plan</a:t>
            </a:r>
          </a:p>
          <a:p>
            <a:r>
              <a:rPr lang="en-US" dirty="0" smtClean="0"/>
              <a:t>Biologic?</a:t>
            </a:r>
          </a:p>
          <a:p>
            <a:r>
              <a:rPr lang="en-US" dirty="0" smtClean="0"/>
              <a:t>Corticosteroid,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thiuporine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Arc 4"/>
          <p:cNvSpPr/>
          <p:nvPr/>
        </p:nvSpPr>
        <p:spPr>
          <a:xfrm>
            <a:off x="3886200" y="304800"/>
            <a:ext cx="76200" cy="76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029651" y="19926"/>
            <a:ext cx="5587866" cy="2962928"/>
          </a:xfrm>
          <a:custGeom>
            <a:avLst/>
            <a:gdLst>
              <a:gd name="connsiteX0" fmla="*/ 834778 w 5587866"/>
              <a:gd name="connsiteY0" fmla="*/ 230445 h 2962928"/>
              <a:gd name="connsiteX1" fmla="*/ 5276149 w 5587866"/>
              <a:gd name="connsiteY1" fmla="*/ 230445 h 2962928"/>
              <a:gd name="connsiteX2" fmla="*/ 4655663 w 5587866"/>
              <a:gd name="connsiteY2" fmla="*/ 2625303 h 2962928"/>
              <a:gd name="connsiteX3" fmla="*/ 159863 w 5587866"/>
              <a:gd name="connsiteY3" fmla="*/ 2679731 h 2962928"/>
              <a:gd name="connsiteX4" fmla="*/ 976292 w 5587866"/>
              <a:gd name="connsiteY4" fmla="*/ 132474 h 2962928"/>
              <a:gd name="connsiteX5" fmla="*/ 682378 w 5587866"/>
              <a:gd name="connsiteY5" fmla="*/ 644103 h 2962928"/>
              <a:gd name="connsiteX6" fmla="*/ 704149 w 5587866"/>
              <a:gd name="connsiteY6" fmla="*/ 676760 h 2962928"/>
              <a:gd name="connsiteX7" fmla="*/ 736806 w 5587866"/>
              <a:gd name="connsiteY7" fmla="*/ 622331 h 296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7866" h="2962928">
                <a:moveTo>
                  <a:pt x="834778" y="230445"/>
                </a:moveTo>
                <a:cubicBezTo>
                  <a:pt x="2737056" y="30873"/>
                  <a:pt x="4639335" y="-168698"/>
                  <a:pt x="5276149" y="230445"/>
                </a:cubicBezTo>
                <a:cubicBezTo>
                  <a:pt x="5912963" y="629588"/>
                  <a:pt x="5508377" y="2217089"/>
                  <a:pt x="4655663" y="2625303"/>
                </a:cubicBezTo>
                <a:cubicBezTo>
                  <a:pt x="3802949" y="3033517"/>
                  <a:pt x="773092" y="3095203"/>
                  <a:pt x="159863" y="2679731"/>
                </a:cubicBezTo>
                <a:cubicBezTo>
                  <a:pt x="-453366" y="2264259"/>
                  <a:pt x="889206" y="471745"/>
                  <a:pt x="976292" y="132474"/>
                </a:cubicBezTo>
                <a:cubicBezTo>
                  <a:pt x="1063378" y="-206797"/>
                  <a:pt x="727735" y="553389"/>
                  <a:pt x="682378" y="644103"/>
                </a:cubicBezTo>
                <a:cubicBezTo>
                  <a:pt x="637021" y="734817"/>
                  <a:pt x="695078" y="680389"/>
                  <a:pt x="704149" y="676760"/>
                </a:cubicBezTo>
                <a:cubicBezTo>
                  <a:pt x="713220" y="673131"/>
                  <a:pt x="725013" y="647731"/>
                  <a:pt x="736806" y="62233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5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219200"/>
            <a:ext cx="5943600" cy="3200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1)</a:t>
            </a:r>
            <a:r>
              <a:rPr lang="en-US" sz="3200" dirty="0" err="1" smtClean="0"/>
              <a:t>Remicade</a:t>
            </a:r>
            <a:r>
              <a:rPr lang="en-US" sz="3200" dirty="0" smtClean="0"/>
              <a:t> </a:t>
            </a:r>
            <a:r>
              <a:rPr lang="en-US" sz="3200" dirty="0" smtClean="0"/>
              <a:t>was started 5mg/kg as IV infusion 0,2,6 then every 8 </a:t>
            </a:r>
            <a:r>
              <a:rPr lang="en-US" sz="3200" dirty="0" smtClean="0"/>
              <a:t>weeks.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2)azathioprine </a:t>
            </a:r>
            <a:r>
              <a:rPr lang="en-US" sz="3200" dirty="0" smtClean="0"/>
              <a:t>1mg /kg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416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1407"/>
            <a:ext cx="8381999" cy="608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288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2" y="457201"/>
            <a:ext cx="8551733" cy="569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849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2629" y="504885"/>
            <a:ext cx="7391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The </a:t>
            </a:r>
            <a:r>
              <a:rPr lang="en-US" sz="3200" dirty="0">
                <a:solidFill>
                  <a:srgbClr val="0000FF"/>
                </a:solidFill>
              </a:rPr>
              <a:t>diagnosis</a:t>
            </a:r>
            <a:r>
              <a:rPr lang="en-US" sz="3200" dirty="0"/>
              <a:t> is confirmed by </a:t>
            </a:r>
            <a:r>
              <a:rPr lang="en-US" sz="3200" dirty="0" smtClean="0"/>
              <a:t>:</a:t>
            </a:r>
          </a:p>
          <a:p>
            <a:r>
              <a:rPr lang="en-US" sz="3200" dirty="0" smtClean="0"/>
              <a:t>clinical </a:t>
            </a:r>
            <a:r>
              <a:rPr lang="en-US" sz="3200" dirty="0"/>
              <a:t>evaluation and </a:t>
            </a:r>
            <a:r>
              <a:rPr lang="en-US" sz="3200" dirty="0" smtClean="0"/>
              <a:t>a </a:t>
            </a:r>
            <a:r>
              <a:rPr lang="en-US" sz="3200" dirty="0"/>
              <a:t>combination of </a:t>
            </a:r>
            <a:r>
              <a:rPr lang="en-US" sz="3200" dirty="0" smtClean="0"/>
              <a:t>endoscopic</a:t>
            </a:r>
            <a:r>
              <a:rPr lang="en-US" sz="3200" dirty="0"/>
              <a:t>, histological, radiological, and/or biochemical investigations.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Genetic </a:t>
            </a:r>
            <a:r>
              <a:rPr lang="en-US" sz="3200" dirty="0"/>
              <a:t>or serological testing is currently not recommended for routine diagnosis of </a:t>
            </a:r>
            <a:r>
              <a:rPr lang="en-US" sz="3200" dirty="0" smtClean="0"/>
              <a:t>CD.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219200" y="5029200"/>
            <a:ext cx="5638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A single gold standard for the diagnosis of CD is not available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5961536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Journal of </a:t>
            </a:r>
            <a:r>
              <a:rPr lang="en-US" i="1" dirty="0" err="1"/>
              <a:t>Crohn's</a:t>
            </a:r>
            <a:r>
              <a:rPr lang="en-US" i="1" dirty="0"/>
              <a:t> and Colitis</a:t>
            </a:r>
            <a:r>
              <a:rPr lang="en-US" dirty="0"/>
              <a:t>, 2017, 3–25</a:t>
            </a:r>
          </a:p>
        </p:txBody>
      </p:sp>
    </p:spTree>
    <p:extLst>
      <p:ext uri="{BB962C8B-B14F-4D97-AF65-F5344CB8AC3E}">
        <p14:creationId xmlns:p14="http://schemas.microsoft.com/office/powerpoint/2010/main" val="34539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633413"/>
            <a:ext cx="8582025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9065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905000" y="381000"/>
            <a:ext cx="5645150" cy="58531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After two months all symptoms improved 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to monitor the treatment?</a:t>
            </a:r>
          </a:p>
          <a:p>
            <a:r>
              <a:rPr lang="en-US" dirty="0" smtClean="0"/>
              <a:t>Colonoscopy?</a:t>
            </a:r>
          </a:p>
          <a:p>
            <a:r>
              <a:rPr lang="en-US" dirty="0" smtClean="0"/>
              <a:t>Stool </a:t>
            </a:r>
            <a:r>
              <a:rPr lang="en-US" dirty="0" err="1" smtClean="0"/>
              <a:t>calprotectin</a:t>
            </a:r>
            <a:r>
              <a:rPr lang="en-US" dirty="0" smtClean="0"/>
              <a:t>?</a:t>
            </a:r>
          </a:p>
          <a:p>
            <a:r>
              <a:rPr lang="en-US" dirty="0" smtClean="0"/>
              <a:t>Drug and antibody level?</a:t>
            </a:r>
          </a:p>
          <a:p>
            <a:r>
              <a:rPr lang="en-US" dirty="0" smtClean="0"/>
              <a:t>Clinical assessment?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556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51054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How long you continue the treatment 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which </a:t>
            </a:r>
            <a:r>
              <a:rPr lang="en-US" dirty="0" smtClean="0"/>
              <a:t>drug should be discontinue first?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57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 patients with CD  ask their doctors about surgery </a:t>
            </a:r>
            <a:br>
              <a:rPr lang="en-US" dirty="0" smtClean="0"/>
            </a:br>
            <a:r>
              <a:rPr lang="en-US" dirty="0" smtClean="0"/>
              <a:t>what situation you think about surgery?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9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404938"/>
            <a:ext cx="78486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389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ark Classification |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096250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551837"/>
            <a:ext cx="70866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sz="2000" dirty="0" smtClean="0"/>
          </a:p>
          <a:p>
            <a:r>
              <a:rPr lang="en-US" sz="3200" dirty="0" smtClean="0"/>
              <a:t>a fistula </a:t>
            </a:r>
            <a:r>
              <a:rPr lang="en-US" sz="2800" dirty="0"/>
              <a:t> </a:t>
            </a:r>
            <a:r>
              <a:rPr lang="en-US" sz="3200" dirty="0"/>
              <a:t>meeting any of the following criteria: </a:t>
            </a:r>
            <a:endParaRPr lang="en-US" sz="3200" dirty="0" smtClean="0"/>
          </a:p>
          <a:p>
            <a:r>
              <a:rPr lang="en-US" sz="2400" dirty="0" smtClean="0">
                <a:solidFill>
                  <a:srgbClr val="0070C0"/>
                </a:solidFill>
              </a:rPr>
              <a:t>High </a:t>
            </a:r>
            <a:r>
              <a:rPr lang="en-US" sz="2400" dirty="0">
                <a:solidFill>
                  <a:srgbClr val="0070C0"/>
                </a:solidFill>
              </a:rPr>
              <a:t>location (high </a:t>
            </a:r>
            <a:r>
              <a:rPr lang="en-US" sz="2400" dirty="0" err="1">
                <a:solidFill>
                  <a:srgbClr val="0070C0"/>
                </a:solidFill>
              </a:rPr>
              <a:t>intersphincteric</a:t>
            </a:r>
            <a:r>
              <a:rPr lang="en-US" sz="2400" dirty="0">
                <a:solidFill>
                  <a:srgbClr val="0070C0"/>
                </a:solidFill>
              </a:rPr>
              <a:t>, high </a:t>
            </a:r>
            <a:r>
              <a:rPr lang="en-US" sz="2400" dirty="0" err="1">
                <a:solidFill>
                  <a:srgbClr val="0070C0"/>
                </a:solidFill>
              </a:rPr>
              <a:t>transsphincteric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extrasphincteric</a:t>
            </a:r>
            <a:r>
              <a:rPr lang="en-US" sz="2400" dirty="0">
                <a:solidFill>
                  <a:srgbClr val="0070C0"/>
                </a:solidFill>
              </a:rPr>
              <a:t>, or </a:t>
            </a:r>
            <a:r>
              <a:rPr lang="en-US" sz="2400" dirty="0" err="1">
                <a:solidFill>
                  <a:srgbClr val="0070C0"/>
                </a:solidFill>
              </a:rPr>
              <a:t>suprasphincteric</a:t>
            </a:r>
            <a:r>
              <a:rPr lang="en-US" sz="2400" dirty="0">
                <a:solidFill>
                  <a:srgbClr val="0070C0"/>
                </a:solidFill>
              </a:rPr>
              <a:t>), 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multiple </a:t>
            </a:r>
            <a:r>
              <a:rPr lang="en-US" sz="2400" dirty="0">
                <a:solidFill>
                  <a:srgbClr val="0070C0"/>
                </a:solidFill>
              </a:rPr>
              <a:t>external </a:t>
            </a:r>
            <a:r>
              <a:rPr lang="en-US" sz="2400" dirty="0" smtClean="0">
                <a:solidFill>
                  <a:srgbClr val="0070C0"/>
                </a:solidFill>
              </a:rPr>
              <a:t>openings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Perianal </a:t>
            </a:r>
            <a:r>
              <a:rPr lang="en-US" sz="2400" dirty="0">
                <a:solidFill>
                  <a:srgbClr val="0070C0"/>
                </a:solidFill>
              </a:rPr>
              <a:t> </a:t>
            </a:r>
            <a:r>
              <a:rPr lang="en-US" sz="2400" dirty="0" smtClean="0">
                <a:solidFill>
                  <a:srgbClr val="0070C0"/>
                </a:solidFill>
              </a:rPr>
              <a:t>abscess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anal stenosis</a:t>
            </a:r>
          </a:p>
          <a:p>
            <a:r>
              <a:rPr lang="en-US" sz="2400" dirty="0" err="1" smtClean="0">
                <a:solidFill>
                  <a:srgbClr val="0070C0"/>
                </a:solidFill>
              </a:rPr>
              <a:t>proctitis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447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complex </a:t>
            </a:r>
            <a:r>
              <a:rPr lang="en-US" sz="3600" dirty="0" smtClean="0"/>
              <a:t>fistula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655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cielo.org.co/img/revistas/rcg/v31n3/en_v31n3a13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0"/>
            <a:ext cx="409575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1906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ohn's Disease Symptoms, Causes, Treatments and 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564"/>
            <a:ext cx="8991600" cy="415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599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aafp.org/afp/2018/1201/afp20181201p661-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5296"/>
            <a:ext cx="7315200" cy="586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70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82341"/>
            <a:ext cx="8458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For suspected CD, </a:t>
            </a:r>
            <a:r>
              <a:rPr lang="en-US" sz="2800" dirty="0" err="1"/>
              <a:t>ileocolonoscopy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00FF"/>
                </a:solidFill>
              </a:rPr>
              <a:t>biopsies</a:t>
            </a:r>
            <a:r>
              <a:rPr lang="en-US" sz="2800" dirty="0"/>
              <a:t> from the</a:t>
            </a:r>
          </a:p>
          <a:p>
            <a:r>
              <a:rPr lang="en-US" sz="2800" dirty="0"/>
              <a:t>terminal ileum as well as each colonic segment to look</a:t>
            </a:r>
          </a:p>
          <a:p>
            <a:r>
              <a:rPr lang="en-US" sz="2800" dirty="0"/>
              <a:t>for microscopic evidence of CD are first line procedures</a:t>
            </a:r>
          </a:p>
          <a:p>
            <a:r>
              <a:rPr lang="en-US" sz="2800" dirty="0"/>
              <a:t>to establish the diagnosis </a:t>
            </a:r>
            <a:r>
              <a:rPr lang="en-US" sz="2800" dirty="0" smtClean="0"/>
              <a:t>.</a:t>
            </a:r>
          </a:p>
          <a:p>
            <a:endParaRPr lang="en-US" sz="2400" dirty="0" smtClean="0"/>
          </a:p>
          <a:p>
            <a:r>
              <a:rPr lang="en-US" sz="2800" dirty="0" smtClean="0"/>
              <a:t>Irrespective </a:t>
            </a:r>
            <a:r>
              <a:rPr lang="en-US" sz="2800" dirty="0"/>
              <a:t>of the </a:t>
            </a:r>
            <a:r>
              <a:rPr lang="en-US" sz="2800" dirty="0" smtClean="0"/>
              <a:t>findings at </a:t>
            </a:r>
            <a:r>
              <a:rPr lang="en-US" sz="2800" dirty="0" err="1"/>
              <a:t>ileocolonoscopy</a:t>
            </a:r>
            <a:r>
              <a:rPr lang="en-US" sz="2800" dirty="0"/>
              <a:t>, further investigation is </a:t>
            </a:r>
            <a:r>
              <a:rPr lang="en-US" sz="2800" dirty="0" smtClean="0"/>
              <a:t>recommended to </a:t>
            </a:r>
            <a:r>
              <a:rPr lang="en-US" sz="2800" dirty="0"/>
              <a:t>examine the location and extent of CD in </a:t>
            </a:r>
            <a:r>
              <a:rPr lang="en-US" sz="2800" dirty="0" smtClean="0"/>
              <a:t>the small </a:t>
            </a:r>
            <a:r>
              <a:rPr lang="en-US" sz="2800" dirty="0"/>
              <a:t>bowel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4547" y="6128266"/>
            <a:ext cx="403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Journal of </a:t>
            </a:r>
            <a:r>
              <a:rPr lang="en-US" i="1" dirty="0" err="1"/>
              <a:t>Crohn's</a:t>
            </a:r>
            <a:r>
              <a:rPr lang="en-US" i="1" dirty="0"/>
              <a:t> and Colitis</a:t>
            </a:r>
            <a:r>
              <a:rPr lang="en-US" dirty="0"/>
              <a:t>, 2017, 3–25</a:t>
            </a:r>
          </a:p>
        </p:txBody>
      </p:sp>
    </p:spTree>
    <p:extLst>
      <p:ext uri="{BB962C8B-B14F-4D97-AF65-F5344CB8AC3E}">
        <p14:creationId xmlns:p14="http://schemas.microsoft.com/office/powerpoint/2010/main" val="42868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0"/>
            <a:ext cx="853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1)Cross-sectional imaging: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MR  </a:t>
            </a:r>
            <a:r>
              <a:rPr lang="en-US" sz="2800" dirty="0">
                <a:solidFill>
                  <a:srgbClr val="0000FF"/>
                </a:solidFill>
              </a:rPr>
              <a:t>and CT </a:t>
            </a:r>
            <a:r>
              <a:rPr lang="en-US" sz="2800" dirty="0" err="1" smtClean="0">
                <a:solidFill>
                  <a:srgbClr val="0000FF"/>
                </a:solidFill>
              </a:rPr>
              <a:t>enterography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</a:p>
          <a:p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2)trans-abdominal </a:t>
            </a:r>
            <a:r>
              <a:rPr lang="en-US" sz="2800" dirty="0">
                <a:solidFill>
                  <a:srgbClr val="0000FF"/>
                </a:solidFill>
              </a:rPr>
              <a:t>ultrasonography (US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</a:p>
          <a:p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3)Capsule endoscopy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 </a:t>
            </a:r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dirty="0" smtClean="0"/>
              <a:t>are complementary to </a:t>
            </a:r>
            <a:r>
              <a:rPr lang="en-US" sz="2800" dirty="0"/>
              <a:t>endoscopy and offer the opportunity to detect </a:t>
            </a:r>
            <a:r>
              <a:rPr lang="en-US" sz="2800" dirty="0" smtClean="0"/>
              <a:t>and stage </a:t>
            </a:r>
            <a:r>
              <a:rPr lang="en-US" sz="2800" dirty="0"/>
              <a:t>inflammatory, obstructive and </a:t>
            </a:r>
            <a:r>
              <a:rPr lang="en-US" sz="2800" dirty="0" err="1"/>
              <a:t>fistulising</a:t>
            </a:r>
            <a:r>
              <a:rPr lang="en-US" sz="2800" dirty="0"/>
              <a:t> </a:t>
            </a:r>
            <a:r>
              <a:rPr lang="en-US" sz="2800" dirty="0" smtClean="0"/>
              <a:t>CD.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62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"/>
            <a:ext cx="5257799" cy="463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4974252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Colonoscopic</a:t>
            </a:r>
            <a:r>
              <a:rPr lang="en-US" dirty="0"/>
              <a:t> </a:t>
            </a:r>
            <a:r>
              <a:rPr lang="en-US" dirty="0" smtClean="0"/>
              <a:t>image </a:t>
            </a:r>
            <a:r>
              <a:rPr lang="en-US" dirty="0"/>
              <a:t>of the terminal ileum shows multiple deep</a:t>
            </a:r>
          </a:p>
          <a:p>
            <a:r>
              <a:rPr lang="en-US" dirty="0" smtClean="0"/>
              <a:t>Ulcers  </a:t>
            </a:r>
            <a:r>
              <a:rPr lang="en-US" dirty="0"/>
              <a:t>and markedly swollen intervening mucosa</a:t>
            </a:r>
          </a:p>
        </p:txBody>
      </p:sp>
    </p:spTree>
    <p:extLst>
      <p:ext uri="{BB962C8B-B14F-4D97-AF65-F5344CB8AC3E}">
        <p14:creationId xmlns:p14="http://schemas.microsoft.com/office/powerpoint/2010/main" val="348478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n external file that holds a picture, illustration, etc.&#10;Object name is gutjnl-2018-318081f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18" y="548916"/>
            <a:ext cx="6934682" cy="440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5334000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Proposed ranges for key items used for stricture detection in cross-sectional imaging modalities. </a:t>
            </a:r>
          </a:p>
        </p:txBody>
      </p:sp>
    </p:spTree>
    <p:extLst>
      <p:ext uri="{BB962C8B-B14F-4D97-AF65-F5344CB8AC3E}">
        <p14:creationId xmlns:p14="http://schemas.microsoft.com/office/powerpoint/2010/main" val="363458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 external file that holds a picture, illustration, etc.&#10;Object name is gutjnl-2018-318081f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" y="533400"/>
            <a:ext cx="7772400" cy="377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36270" y="4763869"/>
            <a:ext cx="6112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three core items for stricture </a:t>
            </a:r>
            <a:r>
              <a:rPr lang="en-US" dirty="0" smtClean="0"/>
              <a:t>diagnosis  are : </a:t>
            </a:r>
            <a:r>
              <a:rPr lang="en-US" dirty="0"/>
              <a:t>wall </a:t>
            </a:r>
            <a:r>
              <a:rPr lang="en-US" dirty="0" smtClean="0"/>
              <a:t>thickness, </a:t>
            </a:r>
            <a:r>
              <a:rPr lang="en-US" dirty="0"/>
              <a:t>luminal </a:t>
            </a:r>
            <a:r>
              <a:rPr lang="en-US" dirty="0" smtClean="0"/>
              <a:t>narrowing and </a:t>
            </a:r>
            <a:r>
              <a:rPr lang="en-US" dirty="0" err="1"/>
              <a:t>prestenotic</a:t>
            </a:r>
            <a:r>
              <a:rPr lang="en-US" dirty="0"/>
              <a:t> </a:t>
            </a:r>
            <a:r>
              <a:rPr lang="en-US" dirty="0" smtClean="0"/>
              <a:t>dilation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5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685</Words>
  <Application>Microsoft Office PowerPoint</Application>
  <PresentationFormat>On-screen Show (4:3)</PresentationFormat>
  <Paragraphs>125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Therapeutic approach in Cohn's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based dynamic management of CD</vt:lpstr>
      <vt:lpstr>PowerPoint Presentation</vt:lpstr>
      <vt:lpstr>PowerPoint Presentation</vt:lpstr>
      <vt:lpstr>Poor prognostic factors in CD</vt:lpstr>
      <vt:lpstr>PowerPoint Presentation</vt:lpstr>
      <vt:lpstr>continue</vt:lpstr>
      <vt:lpstr>PowerPoint Presentation</vt:lpstr>
      <vt:lpstr>In recent  presentation she suffers</vt:lpstr>
      <vt:lpstr>PowerPoint Presentation</vt:lpstr>
      <vt:lpstr>What is next plan </vt:lpstr>
      <vt:lpstr>MR enterography</vt:lpstr>
      <vt:lpstr>1)Remicade was started 5mg/kg as IV infusion 0,2,6 then every 8 weeks.  2)azathioprine 1mg /kg</vt:lpstr>
      <vt:lpstr>PowerPoint Presentation</vt:lpstr>
      <vt:lpstr>PowerPoint Presentation</vt:lpstr>
      <vt:lpstr>PowerPoint Presentation</vt:lpstr>
      <vt:lpstr>PowerPoint Presentation</vt:lpstr>
      <vt:lpstr>How long you continue the treatment ?   And    which drug should be discontinue first?</vt:lpstr>
      <vt:lpstr>Some  patients with CD  ask their doctors about surgery  what situation you think about surgery?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</dc:creator>
  <cp:lastModifiedBy>S</cp:lastModifiedBy>
  <cp:revision>43</cp:revision>
  <dcterms:created xsi:type="dcterms:W3CDTF">2021-05-24T00:14:34Z</dcterms:created>
  <dcterms:modified xsi:type="dcterms:W3CDTF">2021-05-28T04:22:09Z</dcterms:modified>
</cp:coreProperties>
</file>